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5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04" d="100"/>
          <a:sy n="204" d="100"/>
        </p:scale>
        <p:origin x="5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1pPr>
    <a:lvl2pPr indent="85725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2pPr>
    <a:lvl3pPr indent="171450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3pPr>
    <a:lvl4pPr indent="257175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4pPr>
    <a:lvl5pPr indent="342900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5pPr>
    <a:lvl6pPr indent="428625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6pPr>
    <a:lvl7pPr indent="514350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7pPr>
    <a:lvl8pPr indent="600075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8pPr>
    <a:lvl9pPr indent="685800" defTabSz="241101" latinLnBrk="0">
      <a:lnSpc>
        <a:spcPct val="117999"/>
      </a:lnSpc>
      <a:defRPr sz="1125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7" y="2652117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355330"/>
            <a:ext cx="5518547" cy="2812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425" b="1">
                <a:latin typeface="+mj-lt"/>
                <a:ea typeface="+mj-ea"/>
                <a:cs typeface="+mj-cs"/>
                <a:sym typeface="Helvetica"/>
              </a:defRPr>
            </a:lvl1pPr>
            <a:lvl2pPr marL="342900" indent="-171450" algn="ctr">
              <a:spcBef>
                <a:spcPts val="0"/>
              </a:spcBef>
              <a:defRPr sz="1425" b="1">
                <a:latin typeface="+mj-lt"/>
                <a:ea typeface="+mj-ea"/>
                <a:cs typeface="+mj-cs"/>
                <a:sym typeface="Helvetica"/>
              </a:defRPr>
            </a:lvl2pPr>
            <a:lvl3pPr marL="514350" indent="-171450" algn="ctr">
              <a:spcBef>
                <a:spcPts val="0"/>
              </a:spcBef>
              <a:defRPr sz="1425" b="1">
                <a:latin typeface="+mj-lt"/>
                <a:ea typeface="+mj-ea"/>
                <a:cs typeface="+mj-cs"/>
                <a:sym typeface="Helvetica"/>
              </a:defRPr>
            </a:lvl3pPr>
            <a:lvl4pPr marL="685800" indent="-171450" algn="ctr">
              <a:spcBef>
                <a:spcPts val="0"/>
              </a:spcBef>
              <a:defRPr sz="1425" b="1">
                <a:latin typeface="+mj-lt"/>
                <a:ea typeface="+mj-ea"/>
                <a:cs typeface="+mj-cs"/>
                <a:sym typeface="Helvetica"/>
              </a:defRPr>
            </a:lvl4pPr>
            <a:lvl5pPr marL="857250" indent="-171450" algn="ctr">
              <a:spcBef>
                <a:spcPts val="0"/>
              </a:spcBef>
              <a:defRPr sz="1425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812727" y="2243584"/>
            <a:ext cx="5518547" cy="37504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38"/>
              </a:spcBef>
              <a:buSzTx/>
              <a:buNone/>
              <a:defRPr sz="5600"/>
            </a:lvl1pPr>
          </a:lstStyle>
          <a:p>
            <a:pPr marL="0" indent="0" algn="ctr">
              <a:spcBef>
                <a:spcPts val="3300"/>
              </a:spcBef>
              <a:buSzTx/>
              <a:buNone/>
              <a:defRPr sz="56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330523" y="133945"/>
            <a:ext cx="6482954" cy="1285875"/>
          </a:xfrm>
          <a:prstGeom prst="rect">
            <a:avLst/>
          </a:prstGeom>
        </p:spPr>
        <p:txBody>
          <a:bodyPr/>
          <a:lstStyle>
            <a:lvl1pPr>
              <a:defRPr sz="3750" cap="all">
                <a:solidFill>
                  <a:srgbClr val="21212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696868" y="1443393"/>
            <a:ext cx="6482954" cy="3080743"/>
          </a:xfrm>
          <a:prstGeom prst="rect">
            <a:avLst/>
          </a:prstGeom>
        </p:spPr>
        <p:txBody>
          <a:bodyPr/>
          <a:lstStyle>
            <a:lvl1pPr marL="156410" indent="-156410">
              <a:spcBef>
                <a:spcPts val="1988"/>
              </a:spcBef>
              <a:buClr>
                <a:srgbClr val="535353"/>
              </a:buClr>
              <a:buSzPct val="82000"/>
              <a:defRPr>
                <a:solidFill>
                  <a:srgbClr val="21212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299285" indent="-156410">
              <a:spcBef>
                <a:spcPts val="1988"/>
              </a:spcBef>
              <a:buClr>
                <a:srgbClr val="535353"/>
              </a:buClr>
              <a:buSzPct val="82000"/>
              <a:defRPr>
                <a:solidFill>
                  <a:srgbClr val="21212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442160" indent="-156410">
              <a:spcBef>
                <a:spcPts val="1988"/>
              </a:spcBef>
              <a:buClr>
                <a:srgbClr val="535353"/>
              </a:buClr>
              <a:buSzPct val="82000"/>
              <a:defRPr>
                <a:solidFill>
                  <a:srgbClr val="21212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585035" indent="-156410">
              <a:spcBef>
                <a:spcPts val="1988"/>
              </a:spcBef>
              <a:buClr>
                <a:srgbClr val="535353"/>
              </a:buClr>
              <a:buSzPct val="82000"/>
              <a:defRPr>
                <a:solidFill>
                  <a:srgbClr val="21212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727910" indent="-156410">
              <a:spcBef>
                <a:spcPts val="1988"/>
              </a:spcBef>
              <a:buClr>
                <a:srgbClr val="535353"/>
              </a:buClr>
              <a:buSzPct val="82000"/>
              <a:defRPr>
                <a:solidFill>
                  <a:srgbClr val="21212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9" name="meatball1.jpg" descr="meatball1.jpg"/>
          <p:cNvPicPr>
            <a:picLocks noChangeAspect="1"/>
          </p:cNvPicPr>
          <p:nvPr/>
        </p:nvPicPr>
        <p:blipFill>
          <a:blip r:embed="rId3"/>
          <a:srcRect l="920" t="231" r="641" b="220"/>
          <a:stretch>
            <a:fillRect/>
          </a:stretch>
        </p:blipFill>
        <p:spPr>
          <a:xfrm>
            <a:off x="169278" y="119882"/>
            <a:ext cx="571649" cy="477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6" y="0"/>
                </a:moveTo>
                <a:cubicBezTo>
                  <a:pt x="9393" y="17"/>
                  <a:pt x="8888" y="39"/>
                  <a:pt x="8851" y="61"/>
                </a:cubicBezTo>
                <a:cubicBezTo>
                  <a:pt x="8751" y="121"/>
                  <a:pt x="8246" y="290"/>
                  <a:pt x="7727" y="438"/>
                </a:cubicBezTo>
                <a:cubicBezTo>
                  <a:pt x="5030" y="1210"/>
                  <a:pt x="3024" y="3225"/>
                  <a:pt x="1794" y="6394"/>
                </a:cubicBezTo>
                <a:cubicBezTo>
                  <a:pt x="1179" y="7978"/>
                  <a:pt x="1024" y="8894"/>
                  <a:pt x="1040" y="10861"/>
                </a:cubicBezTo>
                <a:cubicBezTo>
                  <a:pt x="1047" y="11792"/>
                  <a:pt x="1064" y="12693"/>
                  <a:pt x="1080" y="12862"/>
                </a:cubicBezTo>
                <a:cubicBezTo>
                  <a:pt x="1106" y="13120"/>
                  <a:pt x="1007" y="13240"/>
                  <a:pt x="456" y="13616"/>
                </a:cubicBezTo>
                <a:lnTo>
                  <a:pt x="0" y="13926"/>
                </a:lnTo>
                <a:cubicBezTo>
                  <a:pt x="124" y="14072"/>
                  <a:pt x="326" y="13878"/>
                  <a:pt x="647" y="13684"/>
                </a:cubicBezTo>
                <a:cubicBezTo>
                  <a:pt x="1133" y="13390"/>
                  <a:pt x="1170" y="13382"/>
                  <a:pt x="1232" y="13589"/>
                </a:cubicBezTo>
                <a:cubicBezTo>
                  <a:pt x="1757" y="15339"/>
                  <a:pt x="2364" y="16676"/>
                  <a:pt x="3138" y="17807"/>
                </a:cubicBezTo>
                <a:lnTo>
                  <a:pt x="3728" y="18676"/>
                </a:lnTo>
                <a:lnTo>
                  <a:pt x="3076" y="19377"/>
                </a:lnTo>
                <a:cubicBezTo>
                  <a:pt x="2716" y="19764"/>
                  <a:pt x="2423" y="20159"/>
                  <a:pt x="2424" y="20253"/>
                </a:cubicBezTo>
                <a:cubicBezTo>
                  <a:pt x="2424" y="20347"/>
                  <a:pt x="2732" y="20074"/>
                  <a:pt x="3110" y="19653"/>
                </a:cubicBezTo>
                <a:cubicBezTo>
                  <a:pt x="3487" y="19231"/>
                  <a:pt x="3843" y="18885"/>
                  <a:pt x="3903" y="18885"/>
                </a:cubicBezTo>
                <a:cubicBezTo>
                  <a:pt x="3964" y="18885"/>
                  <a:pt x="4207" y="19082"/>
                  <a:pt x="4448" y="19316"/>
                </a:cubicBezTo>
                <a:cubicBezTo>
                  <a:pt x="5364" y="20207"/>
                  <a:pt x="7113" y="21134"/>
                  <a:pt x="8250" y="21337"/>
                </a:cubicBezTo>
                <a:cubicBezTo>
                  <a:pt x="8511" y="21384"/>
                  <a:pt x="8753" y="21478"/>
                  <a:pt x="8784" y="21539"/>
                </a:cubicBezTo>
                <a:cubicBezTo>
                  <a:pt x="8796" y="21562"/>
                  <a:pt x="9296" y="21582"/>
                  <a:pt x="9993" y="21600"/>
                </a:cubicBezTo>
                <a:cubicBezTo>
                  <a:pt x="10612" y="21583"/>
                  <a:pt x="11075" y="21561"/>
                  <a:pt x="11112" y="21539"/>
                </a:cubicBezTo>
                <a:cubicBezTo>
                  <a:pt x="11212" y="21479"/>
                  <a:pt x="11718" y="21310"/>
                  <a:pt x="12237" y="21162"/>
                </a:cubicBezTo>
                <a:cubicBezTo>
                  <a:pt x="13797" y="20715"/>
                  <a:pt x="14925" y="19980"/>
                  <a:pt x="16111" y="18642"/>
                </a:cubicBezTo>
                <a:cubicBezTo>
                  <a:pt x="17481" y="17097"/>
                  <a:pt x="18484" y="14938"/>
                  <a:pt x="18799" y="12862"/>
                </a:cubicBezTo>
                <a:cubicBezTo>
                  <a:pt x="19064" y="11112"/>
                  <a:pt x="18908" y="8680"/>
                  <a:pt x="18423" y="7121"/>
                </a:cubicBezTo>
                <a:lnTo>
                  <a:pt x="18254" y="6576"/>
                </a:lnTo>
                <a:lnTo>
                  <a:pt x="19188" y="5430"/>
                </a:lnTo>
                <a:cubicBezTo>
                  <a:pt x="20216" y="4167"/>
                  <a:pt x="20615" y="3525"/>
                  <a:pt x="21291" y="2028"/>
                </a:cubicBezTo>
                <a:cubicBezTo>
                  <a:pt x="21433" y="1715"/>
                  <a:pt x="21529" y="1471"/>
                  <a:pt x="21600" y="1253"/>
                </a:cubicBezTo>
                <a:lnTo>
                  <a:pt x="20717" y="2311"/>
                </a:lnTo>
                <a:cubicBezTo>
                  <a:pt x="19754" y="3459"/>
                  <a:pt x="17983" y="5093"/>
                  <a:pt x="17703" y="5093"/>
                </a:cubicBezTo>
                <a:cubicBezTo>
                  <a:pt x="17633" y="5093"/>
                  <a:pt x="17395" y="4776"/>
                  <a:pt x="17174" y="4393"/>
                </a:cubicBezTo>
                <a:cubicBezTo>
                  <a:pt x="16643" y="3471"/>
                  <a:pt x="15467" y="2184"/>
                  <a:pt x="14582" y="1556"/>
                </a:cubicBezTo>
                <a:cubicBezTo>
                  <a:pt x="13780" y="987"/>
                  <a:pt x="12391" y="371"/>
                  <a:pt x="11635" y="249"/>
                </a:cubicBezTo>
                <a:cubicBezTo>
                  <a:pt x="11360" y="205"/>
                  <a:pt x="11109" y="121"/>
                  <a:pt x="11078" y="61"/>
                </a:cubicBezTo>
                <a:cubicBezTo>
                  <a:pt x="11067" y="39"/>
                  <a:pt x="10644" y="17"/>
                  <a:pt x="1006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5984" y="4889003"/>
            <a:ext cx="285335" cy="2827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anchor="b"/>
          <a:lstStyle>
            <a:lvl1pPr>
              <a:defRPr sz="442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7" y="2652117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75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1875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1875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1875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1875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5984" y="4882306"/>
            <a:ext cx="285335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/>
          <a:lstStyle>
            <a:lvl1pPr>
              <a:defRPr sz="442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12727" y="1460004"/>
            <a:ext cx="5518547" cy="3013770"/>
          </a:xfrm>
          <a:prstGeom prst="rect">
            <a:avLst/>
          </a:prstGeom>
        </p:spPr>
        <p:txBody>
          <a:bodyPr/>
          <a:lstStyle>
            <a:lvl1pPr marL="415018" indent="-295955">
              <a:spcBef>
                <a:spcPts val="1238"/>
              </a:spcBef>
              <a:buSzPct val="171000"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81705" indent="-295955">
              <a:spcBef>
                <a:spcPts val="1238"/>
              </a:spcBef>
              <a:buSzPct val="171000"/>
              <a:defRPr sz="2175">
                <a:latin typeface="Gill Sans"/>
                <a:ea typeface="Gill Sans"/>
                <a:cs typeface="Gill Sans"/>
                <a:sym typeface="Gill Sans"/>
              </a:defRPr>
            </a:lvl2pPr>
            <a:lvl3pPr marL="748393" indent="-295955">
              <a:spcBef>
                <a:spcPts val="1238"/>
              </a:spcBef>
              <a:buSzPct val="171000"/>
              <a:defRPr sz="2175">
                <a:latin typeface="Gill Sans"/>
                <a:ea typeface="Gill Sans"/>
                <a:cs typeface="Gill Sans"/>
                <a:sym typeface="Gill Sans"/>
              </a:defRPr>
            </a:lvl3pPr>
            <a:lvl4pPr marL="915080" indent="-295955">
              <a:spcBef>
                <a:spcPts val="1238"/>
              </a:spcBef>
              <a:buSzPct val="171000"/>
              <a:defRPr sz="2175">
                <a:latin typeface="Gill Sans"/>
                <a:ea typeface="Gill Sans"/>
                <a:cs typeface="Gill Sans"/>
                <a:sym typeface="Gill Sans"/>
              </a:defRPr>
            </a:lvl4pPr>
            <a:lvl5pPr marL="1081768" indent="-295955">
              <a:spcBef>
                <a:spcPts val="1238"/>
              </a:spcBef>
              <a:buSzPct val="171000"/>
              <a:defRPr sz="2175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5984" y="4882306"/>
            <a:ext cx="285335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 lIns="91439" tIns="91439" rIns="91439" bIns="91439"/>
          <a:lstStyle>
            <a:lvl1pPr defTabSz="342900">
              <a:defRPr sz="32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50004" y="4748374"/>
            <a:ext cx="308096" cy="31162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342900"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1330523" y="133945"/>
            <a:ext cx="6482954" cy="1285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50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5984" y="4889003"/>
            <a:ext cx="285335" cy="2827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5" descr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425" y="801439"/>
            <a:ext cx="524174" cy="41969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1352401" y="801440"/>
            <a:ext cx="5915026" cy="745629"/>
          </a:xfrm>
          <a:prstGeom prst="rect">
            <a:avLst/>
          </a:prstGeom>
        </p:spPr>
        <p:txBody>
          <a:bodyPr lIns="68579" tIns="68579" rIns="68579" bIns="68579"/>
          <a:lstStyle>
            <a:lvl1pPr algn="l" defTabSz="685800">
              <a:lnSpc>
                <a:spcPct val="90000"/>
              </a:lnSpc>
              <a:defRPr sz="3525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14487" y="1669851"/>
            <a:ext cx="2914651" cy="2447628"/>
          </a:xfrm>
          <a:prstGeom prst="rect">
            <a:avLst/>
          </a:prstGeom>
        </p:spPr>
        <p:txBody>
          <a:bodyPr lIns="68579" tIns="68579" rIns="68579" bIns="68579" anchor="t"/>
          <a:lstStyle>
            <a:lvl1pPr marL="160734" indent="-160734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55146" indent="-183696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00075" indent="-257175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00100" indent="-2857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971550" indent="-2857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261172" y="4188349"/>
            <a:ext cx="268341" cy="265455"/>
          </a:xfrm>
          <a:prstGeom prst="rect">
            <a:avLst/>
          </a:prstGeom>
        </p:spPr>
        <p:txBody>
          <a:bodyPr lIns="68579" tIns="68579" rIns="68579" bIns="68579" anchor="ctr"/>
          <a:lstStyle>
            <a:lvl1pPr algn="r" defTabSz="685800">
              <a:defRPr sz="825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5" descr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425" y="801439"/>
            <a:ext cx="524174" cy="41969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1352401" y="801440"/>
            <a:ext cx="5915026" cy="745629"/>
          </a:xfrm>
          <a:prstGeom prst="rect">
            <a:avLst/>
          </a:prstGeom>
        </p:spPr>
        <p:txBody>
          <a:bodyPr lIns="68579" tIns="68579" rIns="68579" bIns="68579"/>
          <a:lstStyle>
            <a:lvl1pPr algn="l" defTabSz="685800">
              <a:lnSpc>
                <a:spcPct val="90000"/>
              </a:lnSpc>
              <a:defRPr sz="3525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14487" y="1669851"/>
            <a:ext cx="5915026" cy="2447628"/>
          </a:xfrm>
          <a:prstGeom prst="rect">
            <a:avLst/>
          </a:prstGeom>
        </p:spPr>
        <p:txBody>
          <a:bodyPr lIns="68579" tIns="68579" rIns="68579" bIns="68579" anchor="t"/>
          <a:lstStyle>
            <a:lvl1pPr marL="160734" indent="-160734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55146" indent="-183696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00075" indent="-257175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800100" indent="-2857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971550" indent="-2857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250">
                <a:solidFill>
                  <a:srgbClr val="B4C7E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261172" y="4188349"/>
            <a:ext cx="268341" cy="265455"/>
          </a:xfrm>
          <a:prstGeom prst="rect">
            <a:avLst/>
          </a:prstGeom>
        </p:spPr>
        <p:txBody>
          <a:bodyPr lIns="68579" tIns="68579" rIns="68579" bIns="68579" anchor="ctr"/>
          <a:lstStyle>
            <a:lvl1pPr algn="r" defTabSz="685800">
              <a:defRPr sz="825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986855" y="334863"/>
            <a:ext cx="5156895" cy="31209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812727" y="3542854"/>
            <a:ext cx="5518547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7" y="4319736"/>
            <a:ext cx="5518547" cy="6429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812727" y="1701106"/>
            <a:ext cx="5518547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3" y="401836"/>
            <a:ext cx="2812852" cy="43465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45295" y="401836"/>
            <a:ext cx="2812852" cy="2109639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2638722"/>
            <a:ext cx="2812852" cy="21096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3" y="1366242"/>
            <a:ext cx="2812852" cy="33151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</p:spPr>
        <p:txBody>
          <a:bodyPr/>
          <a:lstStyle>
            <a:lvl1pPr marL="193902" indent="-193902">
              <a:spcBef>
                <a:spcPts val="1988"/>
              </a:spcBef>
              <a:defRPr sz="1425"/>
            </a:lvl1pPr>
            <a:lvl2pPr marL="336777" indent="-193902">
              <a:spcBef>
                <a:spcPts val="1988"/>
              </a:spcBef>
              <a:defRPr sz="1425"/>
            </a:lvl2pPr>
            <a:lvl3pPr marL="479652" indent="-193902">
              <a:spcBef>
                <a:spcPts val="1988"/>
              </a:spcBef>
              <a:defRPr sz="1425"/>
            </a:lvl3pPr>
            <a:lvl4pPr marL="622527" indent="-193902">
              <a:spcBef>
                <a:spcPts val="1988"/>
              </a:spcBef>
              <a:defRPr sz="1425"/>
            </a:lvl4pPr>
            <a:lvl5pPr marL="765402" indent="-193902">
              <a:spcBef>
                <a:spcPts val="19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669727"/>
            <a:ext cx="5853410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3" y="2685604"/>
            <a:ext cx="2812852" cy="20560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3" y="401836"/>
            <a:ext cx="2812852" cy="20560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402302"/>
            <a:ext cx="2812852" cy="4339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214312"/>
            <a:ext cx="5853410" cy="11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970859" y="1485900"/>
            <a:ext cx="2686050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573" y="4875609"/>
            <a:ext cx="298159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61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0606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57751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74896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92041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09186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26331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43476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1606216" marR="0" indent="-234616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F22Ba-xrk8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9-1009-SP-SER-JWST-12460_Approved_NG19-2170.jpg" descr="19-1009-SP-SER-JWST-12460_Approved_NG19-2170.jpg"/>
          <p:cNvPicPr>
            <a:picLocks noChangeAspect="1"/>
          </p:cNvPicPr>
          <p:nvPr/>
        </p:nvPicPr>
        <p:blipFill>
          <a:blip r:embed="rId2">
            <a:alphaModFix amt="25137"/>
          </a:blip>
          <a:stretch>
            <a:fillRect/>
          </a:stretch>
        </p:blipFill>
        <p:spPr>
          <a:xfrm>
            <a:off x="691015" y="74433"/>
            <a:ext cx="7761971" cy="51740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46"/>
          <p:cNvSpPr txBox="1">
            <a:spLocks noGrp="1"/>
          </p:cNvSpPr>
          <p:nvPr>
            <p:ph type="title"/>
          </p:nvPr>
        </p:nvSpPr>
        <p:spPr>
          <a:xfrm>
            <a:off x="506242" y="464892"/>
            <a:ext cx="3352526" cy="129989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77267">
              <a:defRPr sz="7560"/>
            </a:pPr>
            <a:r>
              <a:rPr sz="2800" dirty="0"/>
              <a:t>James Webb </a:t>
            </a:r>
            <a:br>
              <a:rPr sz="2800" dirty="0"/>
            </a:br>
            <a:r>
              <a:rPr sz="2800" dirty="0"/>
              <a:t>Space Telescope Town Hall  </a:t>
            </a:r>
          </a:p>
        </p:txBody>
      </p:sp>
      <p:sp>
        <p:nvSpPr>
          <p:cNvPr id="193" name="Shape 148"/>
          <p:cNvSpPr txBox="1">
            <a:spLocks noGrp="1"/>
          </p:cNvSpPr>
          <p:nvPr>
            <p:ph type="body" sz="quarter" idx="1"/>
          </p:nvPr>
        </p:nvSpPr>
        <p:spPr>
          <a:xfrm>
            <a:off x="6666265" y="679348"/>
            <a:ext cx="2064795" cy="85696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ctr" defTabSz="240298">
              <a:spcBef>
                <a:spcPts val="1538"/>
              </a:spcBef>
              <a:buSzTx/>
              <a:buNone/>
              <a:defRPr sz="4055"/>
            </a:pPr>
            <a:r>
              <a:t>Eric P. Smith</a:t>
            </a:r>
          </a:p>
          <a:p>
            <a:pPr marL="0" indent="0" algn="ctr" defTabSz="240298">
              <a:spcBef>
                <a:spcPts val="1125"/>
              </a:spcBef>
              <a:buSzTx/>
              <a:buNone/>
              <a:defRPr sz="4055"/>
            </a:pPr>
            <a:r>
              <a:t>JWST Program</a:t>
            </a:r>
            <a:br/>
            <a:r>
              <a:t> NASA HQ</a:t>
            </a:r>
          </a:p>
        </p:txBody>
      </p:sp>
      <p:sp>
        <p:nvSpPr>
          <p:cNvPr id="194" name="235th American Astronomical Society Meeting 5-January-2020"/>
          <p:cNvSpPr txBox="1"/>
          <p:nvPr/>
        </p:nvSpPr>
        <p:spPr>
          <a:xfrm>
            <a:off x="2130828" y="4799432"/>
            <a:ext cx="4882346" cy="26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3600">
                <a:solidFill>
                  <a:srgbClr val="212121"/>
                </a:solidFill>
              </a:defRPr>
            </a:lvl1pPr>
          </a:lstStyle>
          <a:p>
            <a:r>
              <a:rPr sz="1350"/>
              <a:t>235th American Astronomical Society Meeting 5-January-2020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48936479373_2d8a120c8e_k.jpg" descr="48936479373_2d8a120c8e_k.jpg"/>
          <p:cNvPicPr>
            <a:picLocks noChangeAspect="1"/>
          </p:cNvPicPr>
          <p:nvPr/>
        </p:nvPicPr>
        <p:blipFill>
          <a:blip r:embed="rId2">
            <a:alphaModFix amt="13496"/>
          </a:blip>
          <a:stretch>
            <a:fillRect/>
          </a:stretch>
        </p:blipFill>
        <p:spPr>
          <a:xfrm>
            <a:off x="1086450" y="0"/>
            <a:ext cx="6855827" cy="5231462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422"/>
          <p:cNvSpPr txBox="1">
            <a:spLocks noGrp="1"/>
          </p:cNvSpPr>
          <p:nvPr>
            <p:ph type="title"/>
          </p:nvPr>
        </p:nvSpPr>
        <p:spPr>
          <a:xfrm>
            <a:off x="1330523" y="133945"/>
            <a:ext cx="6482954" cy="820634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521" name="Shape 424"/>
          <p:cNvSpPr txBox="1">
            <a:spLocks noGrp="1"/>
          </p:cNvSpPr>
          <p:nvPr>
            <p:ph type="body" idx="1"/>
          </p:nvPr>
        </p:nvSpPr>
        <p:spPr>
          <a:xfrm>
            <a:off x="214476" y="1031378"/>
            <a:ext cx="8429367" cy="308074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defRPr sz="5800"/>
            </a:pPr>
            <a:r>
              <a:t>The fully integrated observatory will soon enter its ~year long test program prior to shipment</a:t>
            </a:r>
          </a:p>
          <a:p>
            <a:pPr>
              <a:defRPr sz="5800"/>
            </a:pPr>
            <a:r>
              <a:t>Webb performance predictions meet requirements with margin</a:t>
            </a:r>
          </a:p>
          <a:p>
            <a:pPr>
              <a:defRPr sz="5800"/>
            </a:pPr>
            <a:r>
              <a:t>General Observer Cycle 1 CfP release date: 23-January-2020</a:t>
            </a:r>
          </a:p>
          <a:p>
            <a:pPr>
              <a:defRPr sz="5800"/>
            </a:pPr>
            <a:r>
              <a:t>Though schedule margin is tight, JWST remains within budget and planning to a March 2021 launch readiness date</a:t>
            </a:r>
          </a:p>
        </p:txBody>
      </p:sp>
      <p:sp>
        <p:nvSpPr>
          <p:cNvPr id="522" name="Shape 423"/>
          <p:cNvSpPr txBox="1">
            <a:spLocks noGrp="1"/>
          </p:cNvSpPr>
          <p:nvPr>
            <p:ph type="sldNum" sz="quarter" idx="4294967295"/>
          </p:nvPr>
        </p:nvSpPr>
        <p:spPr>
          <a:xfrm>
            <a:off x="4438809" y="4889003"/>
            <a:ext cx="259685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2019 Recap</a:t>
            </a:r>
          </a:p>
        </p:txBody>
      </p:sp>
      <p:sp>
        <p:nvSpPr>
          <p:cNvPr id="197" name="Text Placeholder 2"/>
          <p:cNvSpPr txBox="1">
            <a:spLocks noGrp="1"/>
          </p:cNvSpPr>
          <p:nvPr>
            <p:ph type="body" idx="1"/>
          </p:nvPr>
        </p:nvSpPr>
        <p:spPr>
          <a:xfrm>
            <a:off x="394328" y="1533912"/>
            <a:ext cx="8348648" cy="308074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160020" indent="-160020">
              <a:defRPr sz="5800"/>
            </a:pPr>
            <a:r>
              <a:rPr dirty="0"/>
              <a:t>Spacecraft Element: Spacecraft Bus + Sunshield completed its environmental testing (launch vibration and acoustics, thermal vacuum)</a:t>
            </a:r>
          </a:p>
          <a:p>
            <a:pPr marL="160020" indent="-160020">
              <a:defRPr sz="5800"/>
            </a:pPr>
            <a:r>
              <a:rPr dirty="0"/>
              <a:t>Spacecraft Element and Science Payload (telescope &amp; instruments) integrated to form the Webb observatory</a:t>
            </a:r>
          </a:p>
          <a:p>
            <a:pPr marL="160020" indent="-160020">
              <a:defRPr sz="5800"/>
            </a:pPr>
            <a:r>
              <a:rPr dirty="0"/>
              <a:t>Many Science &amp; Operations Center commissioning rehearsals.  Upgrades and enhancements to astronomer tools for Webb</a:t>
            </a:r>
          </a:p>
        </p:txBody>
      </p:sp>
      <p:sp>
        <p:nvSpPr>
          <p:cNvPr id="198" name="TextBox 3"/>
          <p:cNvSpPr txBox="1"/>
          <p:nvPr/>
        </p:nvSpPr>
        <p:spPr>
          <a:xfrm>
            <a:off x="2284716" y="1319991"/>
            <a:ext cx="4574569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6000">
                <a:solidFill>
                  <a:srgbClr val="3E4247"/>
                </a:solidFill>
              </a:defRPr>
            </a:lvl1pPr>
          </a:lstStyle>
          <a:p>
            <a:r>
              <a:rPr sz="2250"/>
              <a:t>Significant Progress on three fronts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3" y="4889003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151"/>
          <p:cNvSpPr txBox="1">
            <a:spLocks noGrp="1"/>
          </p:cNvSpPr>
          <p:nvPr>
            <p:ph type="title"/>
          </p:nvPr>
        </p:nvSpPr>
        <p:spPr>
          <a:xfrm>
            <a:off x="1330523" y="133945"/>
            <a:ext cx="6482954" cy="9778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WEBB OVERVIEW</a:t>
            </a:r>
            <a:endParaRPr dirty="0"/>
          </a:p>
        </p:txBody>
      </p:sp>
      <p:sp>
        <p:nvSpPr>
          <p:cNvPr id="516" name="Shape 153"/>
          <p:cNvSpPr txBox="1">
            <a:spLocks noGrp="1"/>
          </p:cNvSpPr>
          <p:nvPr>
            <p:ph type="body" idx="1"/>
          </p:nvPr>
        </p:nvSpPr>
        <p:spPr>
          <a:xfrm>
            <a:off x="537181" y="1022359"/>
            <a:ext cx="8013495" cy="3098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8750" indent="-158750">
              <a:defRPr sz="5800"/>
            </a:pPr>
            <a:r>
              <a:rPr lang="en-US" sz="2000" dirty="0" smtClean="0"/>
              <a:t>An Introduction to the James Webb Space Telescope </a:t>
            </a:r>
            <a:r>
              <a:rPr lang="en-US" sz="2000" smtClean="0"/>
              <a:t>Mission video: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>
                <a:hlinkClick r:id="rId2"/>
              </a:rPr>
              <a:t>https://www.youtube.com/watch?v=YF22Ba-xrk8</a:t>
            </a:r>
            <a:endParaRPr sz="2000" dirty="0"/>
          </a:p>
        </p:txBody>
      </p:sp>
      <p:sp>
        <p:nvSpPr>
          <p:cNvPr id="517" name="Shape 152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3" y="4889003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434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>
            <a:off x="7166190" y="2047506"/>
            <a:ext cx="662972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101600" dir="18900000" rotWithShape="0">
              <a:srgbClr val="000000">
                <a:alpha val="80000"/>
              </a:srgbClr>
            </a:outerShdw>
          </a:effectLst>
        </p:spPr>
        <p:txBody>
          <a:bodyPr lIns="24110" tIns="24110" rIns="24110" bIns="24110"/>
          <a:lstStyle/>
          <a:p>
            <a:pPr>
              <a:defRPr>
                <a:solidFill>
                  <a:srgbClr val="FFFFFF"/>
                </a:solidFill>
              </a:defRPr>
            </a:pPr>
            <a:endParaRPr sz="731"/>
          </a:p>
        </p:txBody>
      </p:sp>
      <p:sp>
        <p:nvSpPr>
          <p:cNvPr id="222" name="Connection Line"/>
          <p:cNvSpPr/>
          <p:nvPr/>
        </p:nvSpPr>
        <p:spPr>
          <a:xfrm>
            <a:off x="1366361" y="2051685"/>
            <a:ext cx="6458903" cy="2014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1135"/>
                </a:lnTo>
                <a:lnTo>
                  <a:pt x="21600" y="11135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 lim="400000"/>
          </a:ln>
          <a:effectLst>
            <a:outerShdw blurRad="101600" dir="8829042" rotWithShape="0">
              <a:srgbClr val="000000">
                <a:alpha val="80000"/>
              </a:srgbClr>
            </a:outerShdw>
          </a:effectLst>
        </p:spPr>
        <p:txBody>
          <a:bodyPr/>
          <a:lstStyle/>
          <a:p>
            <a:endParaRPr sz="731"/>
          </a:p>
        </p:txBody>
      </p:sp>
      <p:sp>
        <p:nvSpPr>
          <p:cNvPr id="207" name="Remaining I&amp;T Stages"/>
          <p:cNvSpPr txBox="1">
            <a:spLocks noGrp="1"/>
          </p:cNvSpPr>
          <p:nvPr>
            <p:ph type="title"/>
          </p:nvPr>
        </p:nvSpPr>
        <p:spPr>
          <a:xfrm>
            <a:off x="1330523" y="47531"/>
            <a:ext cx="6482954" cy="989406"/>
          </a:xfrm>
          <a:prstGeom prst="rect">
            <a:avLst/>
          </a:prstGeom>
        </p:spPr>
        <p:txBody>
          <a:bodyPr/>
          <a:lstStyle/>
          <a:p>
            <a:r>
              <a:t>Remaining I&amp;T Stages</a:t>
            </a:r>
          </a:p>
        </p:txBody>
      </p:sp>
      <p:grpSp>
        <p:nvGrpSpPr>
          <p:cNvPr id="213" name="Group"/>
          <p:cNvGrpSpPr/>
          <p:nvPr/>
        </p:nvGrpSpPr>
        <p:grpSpPr>
          <a:xfrm>
            <a:off x="1579071" y="1207548"/>
            <a:ext cx="6041586" cy="1780709"/>
            <a:chOff x="317032" y="0"/>
            <a:chExt cx="16110894" cy="4748557"/>
          </a:xfrm>
        </p:grpSpPr>
        <p:sp>
          <p:nvSpPr>
            <p:cNvPr id="208" name="Line"/>
            <p:cNvSpPr/>
            <p:nvPr/>
          </p:nvSpPr>
          <p:spPr>
            <a:xfrm>
              <a:off x="4083390" y="2239885"/>
              <a:ext cx="226014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24110" tIns="24110" rIns="24110" bIns="241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731"/>
            </a:p>
          </p:txBody>
        </p:sp>
        <p:sp>
          <p:nvSpPr>
            <p:cNvPr id="209" name="Line"/>
            <p:cNvSpPr/>
            <p:nvPr/>
          </p:nvSpPr>
          <p:spPr>
            <a:xfrm>
              <a:off x="10148383" y="2239885"/>
              <a:ext cx="216653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24110" tIns="24110" rIns="24110" bIns="241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731"/>
            </a:p>
          </p:txBody>
        </p:sp>
        <p:sp>
          <p:nvSpPr>
            <p:cNvPr id="210" name="Spacecraft Elem.…"/>
            <p:cNvSpPr/>
            <p:nvPr/>
          </p:nvSpPr>
          <p:spPr>
            <a:xfrm>
              <a:off x="317032" y="0"/>
              <a:ext cx="4098670" cy="47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E09E"/>
            </a:solidFill>
            <a:ln w="12700" cap="flat">
              <a:noFill/>
              <a:miter lim="400000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400">
                  <a:solidFill>
                    <a:srgbClr val="424242"/>
                  </a:solidFill>
                </a:defRPr>
              </a:pPr>
              <a:r>
                <a:rPr sz="1275"/>
                <a:t>Spacecraft Elem. </a:t>
              </a:r>
            </a:p>
            <a:p>
              <a:pPr>
                <a:defRPr sz="3400">
                  <a:solidFill>
                    <a:srgbClr val="424242"/>
                  </a:solidFill>
                </a:defRPr>
              </a:pPr>
              <a:r>
                <a:rPr sz="1275"/>
                <a:t>Post-environmental Deployments</a:t>
              </a:r>
            </a:p>
          </p:txBody>
        </p:sp>
        <p:sp>
          <p:nvSpPr>
            <p:cNvPr id="211" name="Observatory…"/>
            <p:cNvSpPr/>
            <p:nvPr/>
          </p:nvSpPr>
          <p:spPr>
            <a:xfrm>
              <a:off x="6343027" y="0"/>
              <a:ext cx="4098669" cy="47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FE09E"/>
            </a:solidFill>
            <a:ln w="12700" cap="flat">
              <a:noFill/>
              <a:miter lim="400000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400">
                  <a:solidFill>
                    <a:srgbClr val="424242"/>
                  </a:solidFill>
                </a:defRPr>
              </a:pPr>
              <a:r>
                <a:rPr sz="1275"/>
                <a:t>Observatory </a:t>
              </a:r>
            </a:p>
            <a:p>
              <a:pPr>
                <a:defRPr sz="3400">
                  <a:solidFill>
                    <a:srgbClr val="424242"/>
                  </a:solidFill>
                </a:defRPr>
              </a:pPr>
              <a:r>
                <a:rPr sz="1275"/>
                <a:t>Pre-environmental Deployments</a:t>
              </a:r>
            </a:p>
          </p:txBody>
        </p:sp>
        <p:sp>
          <p:nvSpPr>
            <p:cNvPr id="212" name="Observatory Environmental Tests"/>
            <p:cNvSpPr/>
            <p:nvPr/>
          </p:nvSpPr>
          <p:spPr>
            <a:xfrm>
              <a:off x="12329259" y="0"/>
              <a:ext cx="4098669" cy="47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E09F"/>
            </a:solidFill>
            <a:ln w="12700" cap="flat">
              <a:noFill/>
              <a:miter lim="400000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3800">
                  <a:solidFill>
                    <a:srgbClr val="424242"/>
                  </a:solidFill>
                </a:defRPr>
              </a:lvl1pPr>
            </a:lstStyle>
            <a:p>
              <a:r>
                <a:rPr sz="1425"/>
                <a:t>Observatory Environmental Tests</a:t>
              </a:r>
            </a:p>
          </p:txBody>
        </p:sp>
      </p:grpSp>
      <p:grpSp>
        <p:nvGrpSpPr>
          <p:cNvPr id="219" name="Group"/>
          <p:cNvGrpSpPr/>
          <p:nvPr/>
        </p:nvGrpSpPr>
        <p:grpSpPr>
          <a:xfrm>
            <a:off x="1361617" y="3158869"/>
            <a:ext cx="4746483" cy="1780710"/>
            <a:chOff x="0" y="0"/>
            <a:chExt cx="12657286" cy="4748557"/>
          </a:xfrm>
        </p:grpSpPr>
        <p:sp>
          <p:nvSpPr>
            <p:cNvPr id="214" name="Line"/>
            <p:cNvSpPr/>
            <p:nvPr/>
          </p:nvSpPr>
          <p:spPr>
            <a:xfrm>
              <a:off x="4354319" y="2374279"/>
              <a:ext cx="226014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24110" tIns="24110" rIns="24110" bIns="241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731"/>
            </a:p>
          </p:txBody>
        </p:sp>
        <p:sp>
          <p:nvSpPr>
            <p:cNvPr id="215" name="Line"/>
            <p:cNvSpPr/>
            <p:nvPr/>
          </p:nvSpPr>
          <p:spPr>
            <a:xfrm>
              <a:off x="10490750" y="2374279"/>
              <a:ext cx="216653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24110" tIns="24110" rIns="24110" bIns="241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731"/>
            </a:p>
          </p:txBody>
        </p:sp>
        <p:sp>
          <p:nvSpPr>
            <p:cNvPr id="216" name="Observatory…"/>
            <p:cNvSpPr/>
            <p:nvPr/>
          </p:nvSpPr>
          <p:spPr>
            <a:xfrm>
              <a:off x="579876" y="0"/>
              <a:ext cx="4098669" cy="47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E09D"/>
            </a:solidFill>
            <a:ln w="12700" cap="flat">
              <a:noFill/>
              <a:miter lim="400000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400">
                  <a:solidFill>
                    <a:srgbClr val="424242"/>
                  </a:solidFill>
                </a:defRPr>
              </a:pPr>
              <a:r>
                <a:rPr sz="1275"/>
                <a:t>Observatory </a:t>
              </a:r>
            </a:p>
            <a:p>
              <a:pPr>
                <a:defRPr sz="3400">
                  <a:solidFill>
                    <a:srgbClr val="424242"/>
                  </a:solidFill>
                </a:defRPr>
              </a:pPr>
              <a:r>
                <a:rPr sz="1275"/>
                <a:t>Post-environmental Deployments</a:t>
              </a:r>
            </a:p>
          </p:txBody>
        </p:sp>
        <p:sp>
          <p:nvSpPr>
            <p:cNvPr id="217" name="Observatory…"/>
            <p:cNvSpPr/>
            <p:nvPr/>
          </p:nvSpPr>
          <p:spPr>
            <a:xfrm>
              <a:off x="6605870" y="0"/>
              <a:ext cx="4098669" cy="47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E1A1"/>
            </a:solidFill>
            <a:ln w="12700" cap="flat">
              <a:noFill/>
              <a:miter lim="400000"/>
            </a:ln>
            <a:effectLst>
              <a:outerShdw blurRad="1016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800">
                  <a:solidFill>
                    <a:srgbClr val="424242"/>
                  </a:solidFill>
                </a:defRPr>
              </a:pPr>
              <a:r>
                <a:rPr sz="1425"/>
                <a:t>Observatory </a:t>
              </a:r>
            </a:p>
            <a:p>
              <a:pPr>
                <a:defRPr sz="3800">
                  <a:solidFill>
                    <a:srgbClr val="424242"/>
                  </a:solidFill>
                </a:defRPr>
              </a:pPr>
              <a:r>
                <a:rPr sz="1425"/>
                <a:t>Final Build</a:t>
              </a:r>
            </a:p>
          </p:txBody>
        </p:sp>
        <p:sp>
          <p:nvSpPr>
            <p:cNvPr id="218" name="Line"/>
            <p:cNvSpPr/>
            <p:nvPr/>
          </p:nvSpPr>
          <p:spPr>
            <a:xfrm>
              <a:off x="0" y="2400619"/>
              <a:ext cx="55743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101600" dir="18900000" rotWithShape="0">
                <a:srgbClr val="000000">
                  <a:alpha val="80000"/>
                </a:srgbClr>
              </a:outerShdw>
              <a:reflection stA="50000" endPos="40000" dir="5400000" sy="-100000" algn="bl" rotWithShape="0"/>
            </a:effectLst>
          </p:spPr>
          <p:txBody>
            <a:bodyPr wrap="square" lIns="24110" tIns="24110" rIns="24110" bIns="2411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731"/>
            </a:p>
          </p:txBody>
        </p:sp>
      </p:grpSp>
      <p:sp>
        <p:nvSpPr>
          <p:cNvPr id="220" name="Sailboat"/>
          <p:cNvSpPr/>
          <p:nvPr/>
        </p:nvSpPr>
        <p:spPr>
          <a:xfrm>
            <a:off x="6144540" y="3264434"/>
            <a:ext cx="1527048" cy="1272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57" y="0"/>
                </a:moveTo>
                <a:lnTo>
                  <a:pt x="6072" y="480"/>
                </a:lnTo>
                <a:lnTo>
                  <a:pt x="7578" y="907"/>
                </a:lnTo>
                <a:lnTo>
                  <a:pt x="4572" y="3206"/>
                </a:lnTo>
                <a:lnTo>
                  <a:pt x="0" y="16309"/>
                </a:lnTo>
                <a:lnTo>
                  <a:pt x="7271" y="18161"/>
                </a:lnTo>
                <a:lnTo>
                  <a:pt x="7271" y="18505"/>
                </a:lnTo>
                <a:cubicBezTo>
                  <a:pt x="4146" y="18505"/>
                  <a:pt x="1165" y="18505"/>
                  <a:pt x="1165" y="18505"/>
                </a:cubicBezTo>
                <a:cubicBezTo>
                  <a:pt x="1165" y="18505"/>
                  <a:pt x="1165" y="19029"/>
                  <a:pt x="1165" y="19495"/>
                </a:cubicBezTo>
                <a:cubicBezTo>
                  <a:pt x="1991" y="19463"/>
                  <a:pt x="3233" y="20829"/>
                  <a:pt x="3287" y="21600"/>
                </a:cubicBezTo>
                <a:lnTo>
                  <a:pt x="16137" y="21600"/>
                </a:lnTo>
                <a:cubicBezTo>
                  <a:pt x="16137" y="21600"/>
                  <a:pt x="17390" y="19231"/>
                  <a:pt x="18696" y="18635"/>
                </a:cubicBezTo>
                <a:cubicBezTo>
                  <a:pt x="19635" y="18207"/>
                  <a:pt x="21600" y="17325"/>
                  <a:pt x="21600" y="17325"/>
                </a:cubicBezTo>
                <a:lnTo>
                  <a:pt x="21600" y="16860"/>
                </a:lnTo>
                <a:lnTo>
                  <a:pt x="16186" y="17501"/>
                </a:lnTo>
                <a:cubicBezTo>
                  <a:pt x="16186" y="17508"/>
                  <a:pt x="15873" y="18505"/>
                  <a:pt x="14297" y="18505"/>
                </a:cubicBezTo>
                <a:cubicBezTo>
                  <a:pt x="14087" y="18505"/>
                  <a:pt x="13337" y="18505"/>
                  <a:pt x="12295" y="18505"/>
                </a:cubicBezTo>
                <a:lnTo>
                  <a:pt x="12295" y="1089"/>
                </a:lnTo>
                <a:lnTo>
                  <a:pt x="10610" y="1569"/>
                </a:lnTo>
                <a:lnTo>
                  <a:pt x="12160" y="2008"/>
                </a:lnTo>
                <a:lnTo>
                  <a:pt x="9391" y="5052"/>
                </a:lnTo>
                <a:lnTo>
                  <a:pt x="8074" y="17760"/>
                </a:lnTo>
                <a:lnTo>
                  <a:pt x="11814" y="17734"/>
                </a:lnTo>
                <a:lnTo>
                  <a:pt x="11814" y="18505"/>
                </a:lnTo>
                <a:cubicBezTo>
                  <a:pt x="10649" y="18505"/>
                  <a:pt x="9203" y="18505"/>
                  <a:pt x="7757" y="18505"/>
                </a:cubicBezTo>
                <a:lnTo>
                  <a:pt x="7757" y="0"/>
                </a:lnTo>
                <a:close/>
                <a:moveTo>
                  <a:pt x="12722" y="5623"/>
                </a:moveTo>
                <a:lnTo>
                  <a:pt x="17454" y="16581"/>
                </a:lnTo>
                <a:lnTo>
                  <a:pt x="21600" y="16581"/>
                </a:lnTo>
                <a:lnTo>
                  <a:pt x="12722" y="5623"/>
                </a:lnTo>
                <a:close/>
                <a:moveTo>
                  <a:pt x="12646" y="8867"/>
                </a:moveTo>
                <a:lnTo>
                  <a:pt x="13423" y="17876"/>
                </a:lnTo>
                <a:lnTo>
                  <a:pt x="16942" y="16581"/>
                </a:lnTo>
                <a:lnTo>
                  <a:pt x="12646" y="886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" dir="18900000" rotWithShape="0">
              <a:srgbClr val="000000">
                <a:alpha val="80000"/>
              </a:srgbClr>
            </a:outerShdw>
          </a:effectLst>
        </p:spPr>
        <p:txBody>
          <a:bodyPr lIns="26789" tIns="26789" rIns="26789" bIns="26789" anchor="ctr"/>
          <a:lstStyle/>
          <a:p>
            <a:endParaRPr sz="731"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3" y="4902398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ounded Rectangle 18"/>
          <p:cNvSpPr/>
          <p:nvPr/>
        </p:nvSpPr>
        <p:spPr>
          <a:xfrm>
            <a:off x="1141963" y="3344330"/>
            <a:ext cx="6851663" cy="1170221"/>
          </a:xfrm>
          <a:prstGeom prst="roundRect">
            <a:avLst>
              <a:gd name="adj" fmla="val 16667"/>
            </a:avLst>
          </a:prstGeom>
          <a:solidFill>
            <a:srgbClr val="D9D9D9">
              <a:alpha val="20000"/>
            </a:srgb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35000"/>
              </a:srgbClr>
            </a:outerShdw>
          </a:effectLst>
        </p:spPr>
        <p:txBody>
          <a:bodyPr tIns="34290" bIns="34290" anchor="ctr"/>
          <a:lstStyle/>
          <a:p>
            <a:pPr defTabSz="3429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225" name="TextBox 38"/>
          <p:cNvSpPr txBox="1"/>
          <p:nvPr/>
        </p:nvSpPr>
        <p:spPr>
          <a:xfrm>
            <a:off x="1177063" y="3687065"/>
            <a:ext cx="1160437" cy="45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>
            <a:spAutoFit/>
          </a:bodyPr>
          <a:lstStyle/>
          <a:p>
            <a:pPr defTabSz="342900">
              <a:defRPr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25"/>
              <a:t>Observatory Post-environmental </a:t>
            </a:r>
          </a:p>
          <a:p>
            <a:pPr defTabSz="342900">
              <a:defRPr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25"/>
              <a:t>Deployments</a:t>
            </a:r>
          </a:p>
        </p:txBody>
      </p:sp>
      <p:grpSp>
        <p:nvGrpSpPr>
          <p:cNvPr id="228" name="Group"/>
          <p:cNvGrpSpPr/>
          <p:nvPr/>
        </p:nvGrpSpPr>
        <p:grpSpPr>
          <a:xfrm>
            <a:off x="2314936" y="3400961"/>
            <a:ext cx="513560" cy="309018"/>
            <a:chOff x="0" y="0"/>
            <a:chExt cx="1369493" cy="824047"/>
          </a:xfrm>
        </p:grpSpPr>
        <p:sp>
          <p:nvSpPr>
            <p:cNvPr id="226" name="Rounded Rectangle"/>
            <p:cNvSpPr/>
            <p:nvPr/>
          </p:nvSpPr>
          <p:spPr>
            <a:xfrm>
              <a:off x="0" y="0"/>
              <a:ext cx="1369493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27" name="GAA, CCA, STSA release"/>
            <p:cNvSpPr txBox="1"/>
            <p:nvPr/>
          </p:nvSpPr>
          <p:spPr>
            <a:xfrm>
              <a:off x="24136" y="156570"/>
              <a:ext cx="1321221" cy="51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GAA, CCA, STSA release</a:t>
              </a:r>
            </a:p>
          </p:txBody>
        </p:sp>
      </p:grpSp>
      <p:sp>
        <p:nvSpPr>
          <p:cNvPr id="229" name="Arrow"/>
          <p:cNvSpPr/>
          <p:nvPr/>
        </p:nvSpPr>
        <p:spPr>
          <a:xfrm>
            <a:off x="2894418" y="3500606"/>
            <a:ext cx="100161" cy="1097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32" name="Group"/>
          <p:cNvGrpSpPr/>
          <p:nvPr/>
        </p:nvGrpSpPr>
        <p:grpSpPr>
          <a:xfrm>
            <a:off x="3053744" y="3400961"/>
            <a:ext cx="513560" cy="309018"/>
            <a:chOff x="0" y="0"/>
            <a:chExt cx="1369493" cy="824047"/>
          </a:xfrm>
        </p:grpSpPr>
        <p:sp>
          <p:nvSpPr>
            <p:cNvPr id="230" name="Rounded Rectangle"/>
            <p:cNvSpPr/>
            <p:nvPr/>
          </p:nvSpPr>
          <p:spPr>
            <a:xfrm>
              <a:off x="0" y="0"/>
              <a:ext cx="1369493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31" name="Deploy UPS"/>
            <p:cNvSpPr txBox="1"/>
            <p:nvPr/>
          </p:nvSpPr>
          <p:spPr>
            <a:xfrm>
              <a:off x="24136" y="253520"/>
              <a:ext cx="1321221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Deploy UPS</a:t>
              </a:r>
            </a:p>
          </p:txBody>
        </p:sp>
      </p:grpSp>
      <p:sp>
        <p:nvSpPr>
          <p:cNvPr id="233" name="Arrow"/>
          <p:cNvSpPr/>
          <p:nvPr/>
        </p:nvSpPr>
        <p:spPr>
          <a:xfrm>
            <a:off x="3664137" y="3500606"/>
            <a:ext cx="96012" cy="1097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36" name="Group"/>
          <p:cNvGrpSpPr/>
          <p:nvPr/>
        </p:nvGrpSpPr>
        <p:grpSpPr>
          <a:xfrm>
            <a:off x="3848545" y="3400961"/>
            <a:ext cx="513560" cy="309018"/>
            <a:chOff x="0" y="0"/>
            <a:chExt cx="1369493" cy="824047"/>
          </a:xfrm>
        </p:grpSpPr>
        <p:sp>
          <p:nvSpPr>
            <p:cNvPr id="234" name="Rounded Rectangle"/>
            <p:cNvSpPr/>
            <p:nvPr/>
          </p:nvSpPr>
          <p:spPr>
            <a:xfrm>
              <a:off x="0" y="0"/>
              <a:ext cx="1369493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35" name="Deploy Tower"/>
            <p:cNvSpPr txBox="1"/>
            <p:nvPr/>
          </p:nvSpPr>
          <p:spPr>
            <a:xfrm>
              <a:off x="24136" y="253520"/>
              <a:ext cx="1321221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Deploy Tower</a:t>
              </a:r>
            </a:p>
          </p:txBody>
        </p:sp>
      </p:grpSp>
      <p:sp>
        <p:nvSpPr>
          <p:cNvPr id="237" name="Arrow"/>
          <p:cNvSpPr/>
          <p:nvPr/>
        </p:nvSpPr>
        <p:spPr>
          <a:xfrm>
            <a:off x="4458939" y="3500606"/>
            <a:ext cx="96012" cy="1097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40" name="Group"/>
          <p:cNvGrpSpPr/>
          <p:nvPr/>
        </p:nvGrpSpPr>
        <p:grpSpPr>
          <a:xfrm>
            <a:off x="4643347" y="3400961"/>
            <a:ext cx="513560" cy="309018"/>
            <a:chOff x="0" y="0"/>
            <a:chExt cx="1369493" cy="824047"/>
          </a:xfrm>
        </p:grpSpPr>
        <p:sp>
          <p:nvSpPr>
            <p:cNvPr id="238" name="Rounded Rectangle"/>
            <p:cNvSpPr/>
            <p:nvPr/>
          </p:nvSpPr>
          <p:spPr>
            <a:xfrm>
              <a:off x="0" y="0"/>
              <a:ext cx="1369493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39" name="Deploy Sunshield Membranes"/>
            <p:cNvSpPr txBox="1"/>
            <p:nvPr/>
          </p:nvSpPr>
          <p:spPr>
            <a:xfrm>
              <a:off x="24136" y="59621"/>
              <a:ext cx="1321221" cy="70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Deploy Sunshield Membranes</a:t>
              </a:r>
            </a:p>
          </p:txBody>
        </p:sp>
      </p:grpSp>
      <p:sp>
        <p:nvSpPr>
          <p:cNvPr id="241" name="Arrow"/>
          <p:cNvSpPr/>
          <p:nvPr/>
        </p:nvSpPr>
        <p:spPr>
          <a:xfrm>
            <a:off x="5253740" y="3500606"/>
            <a:ext cx="96012" cy="1097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44" name="Group"/>
          <p:cNvGrpSpPr/>
          <p:nvPr/>
        </p:nvGrpSpPr>
        <p:grpSpPr>
          <a:xfrm>
            <a:off x="5438148" y="3400961"/>
            <a:ext cx="513560" cy="309018"/>
            <a:chOff x="0" y="0"/>
            <a:chExt cx="1369493" cy="824047"/>
          </a:xfrm>
        </p:grpSpPr>
        <p:sp>
          <p:nvSpPr>
            <p:cNvPr id="242" name="Rounded Rectangle"/>
            <p:cNvSpPr/>
            <p:nvPr/>
          </p:nvSpPr>
          <p:spPr>
            <a:xfrm>
              <a:off x="0" y="0"/>
              <a:ext cx="1369493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43" name="Stow Core"/>
            <p:cNvSpPr txBox="1"/>
            <p:nvPr/>
          </p:nvSpPr>
          <p:spPr>
            <a:xfrm>
              <a:off x="24136" y="253520"/>
              <a:ext cx="1321221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Stow Core</a:t>
              </a:r>
            </a:p>
          </p:txBody>
        </p:sp>
      </p:grpSp>
      <p:sp>
        <p:nvSpPr>
          <p:cNvPr id="245" name="Arrow"/>
          <p:cNvSpPr/>
          <p:nvPr/>
        </p:nvSpPr>
        <p:spPr>
          <a:xfrm>
            <a:off x="6048540" y="3500606"/>
            <a:ext cx="96012" cy="1097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48" name="Group"/>
          <p:cNvGrpSpPr/>
          <p:nvPr/>
        </p:nvGrpSpPr>
        <p:grpSpPr>
          <a:xfrm>
            <a:off x="6232949" y="3400961"/>
            <a:ext cx="513560" cy="309018"/>
            <a:chOff x="0" y="0"/>
            <a:chExt cx="1369493" cy="824047"/>
          </a:xfrm>
        </p:grpSpPr>
        <p:sp>
          <p:nvSpPr>
            <p:cNvPr id="246" name="Rounded Rectangle"/>
            <p:cNvSpPr/>
            <p:nvPr/>
          </p:nvSpPr>
          <p:spPr>
            <a:xfrm>
              <a:off x="0" y="0"/>
              <a:ext cx="1369493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525"/>
            </a:p>
          </p:txBody>
        </p:sp>
        <p:sp>
          <p:nvSpPr>
            <p:cNvPr id="247" name="Fold Sunshield Membranes"/>
            <p:cNvSpPr txBox="1"/>
            <p:nvPr/>
          </p:nvSpPr>
          <p:spPr>
            <a:xfrm>
              <a:off x="24136" y="156570"/>
              <a:ext cx="1321221" cy="51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Fold Sunshield Membranes </a:t>
              </a:r>
            </a:p>
          </p:txBody>
        </p:sp>
      </p:grpSp>
      <p:sp>
        <p:nvSpPr>
          <p:cNvPr id="249" name="Arrow"/>
          <p:cNvSpPr/>
          <p:nvPr/>
        </p:nvSpPr>
        <p:spPr>
          <a:xfrm>
            <a:off x="6843341" y="3500606"/>
            <a:ext cx="96012" cy="1097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52" name="Group"/>
          <p:cNvGrpSpPr/>
          <p:nvPr/>
        </p:nvGrpSpPr>
        <p:grpSpPr>
          <a:xfrm>
            <a:off x="7027750" y="3400961"/>
            <a:ext cx="590536" cy="309018"/>
            <a:chOff x="0" y="0"/>
            <a:chExt cx="1574761" cy="824047"/>
          </a:xfrm>
        </p:grpSpPr>
        <p:sp>
          <p:nvSpPr>
            <p:cNvPr id="250" name="Rounded Rectangle"/>
            <p:cNvSpPr/>
            <p:nvPr/>
          </p:nvSpPr>
          <p:spPr>
            <a:xfrm>
              <a:off x="0" y="0"/>
              <a:ext cx="1574761" cy="82404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51" name="CST5/GSEG 4"/>
            <p:cNvSpPr txBox="1"/>
            <p:nvPr/>
          </p:nvSpPr>
          <p:spPr>
            <a:xfrm>
              <a:off x="24136" y="253520"/>
              <a:ext cx="1526489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CST5/GSEG 4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2316267" y="3783353"/>
            <a:ext cx="513594" cy="308975"/>
            <a:chOff x="0" y="0"/>
            <a:chExt cx="1369583" cy="823932"/>
          </a:xfrm>
        </p:grpSpPr>
        <p:sp>
          <p:nvSpPr>
            <p:cNvPr id="253" name="Rounded Rectangle"/>
            <p:cNvSpPr/>
            <p:nvPr/>
          </p:nvSpPr>
          <p:spPr>
            <a:xfrm>
              <a:off x="0" y="0"/>
              <a:ext cx="1369583" cy="82393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525"/>
            </a:p>
          </p:txBody>
        </p:sp>
        <p:sp>
          <p:nvSpPr>
            <p:cNvPr id="254" name="Stow Midbooms"/>
            <p:cNvSpPr txBox="1"/>
            <p:nvPr/>
          </p:nvSpPr>
          <p:spPr>
            <a:xfrm>
              <a:off x="24131" y="156512"/>
              <a:ext cx="1321319" cy="51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Stow Midbooms</a:t>
              </a:r>
            </a:p>
          </p:txBody>
        </p:sp>
      </p:grpSp>
      <p:sp>
        <p:nvSpPr>
          <p:cNvPr id="256" name="Arrow"/>
          <p:cNvSpPr/>
          <p:nvPr/>
        </p:nvSpPr>
        <p:spPr>
          <a:xfrm>
            <a:off x="2888625" y="3882689"/>
            <a:ext cx="124581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59" name="Group"/>
          <p:cNvGrpSpPr/>
          <p:nvPr/>
        </p:nvGrpSpPr>
        <p:grpSpPr>
          <a:xfrm>
            <a:off x="3064918" y="3783353"/>
            <a:ext cx="513594" cy="308975"/>
            <a:chOff x="0" y="0"/>
            <a:chExt cx="1369583" cy="823932"/>
          </a:xfrm>
        </p:grpSpPr>
        <p:sp>
          <p:nvSpPr>
            <p:cNvPr id="257" name="Rounded Rectangle"/>
            <p:cNvSpPr/>
            <p:nvPr/>
          </p:nvSpPr>
          <p:spPr>
            <a:xfrm>
              <a:off x="0" y="0"/>
              <a:ext cx="1369583" cy="82393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58" name="Stow Tower"/>
            <p:cNvSpPr txBox="1"/>
            <p:nvPr/>
          </p:nvSpPr>
          <p:spPr>
            <a:xfrm>
              <a:off x="24131" y="253464"/>
              <a:ext cx="1321319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Stow Tower</a:t>
              </a:r>
            </a:p>
          </p:txBody>
        </p:sp>
      </p:grpSp>
      <p:sp>
        <p:nvSpPr>
          <p:cNvPr id="260" name="Arrow"/>
          <p:cNvSpPr/>
          <p:nvPr/>
        </p:nvSpPr>
        <p:spPr>
          <a:xfrm>
            <a:off x="3608702" y="3882689"/>
            <a:ext cx="64002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63" name="Group"/>
          <p:cNvGrpSpPr/>
          <p:nvPr/>
        </p:nvGrpSpPr>
        <p:grpSpPr>
          <a:xfrm>
            <a:off x="3699270" y="3783353"/>
            <a:ext cx="513594" cy="308975"/>
            <a:chOff x="0" y="0"/>
            <a:chExt cx="1369583" cy="823932"/>
          </a:xfrm>
        </p:grpSpPr>
        <p:sp>
          <p:nvSpPr>
            <p:cNvPr id="261" name="Rounded Rectangle"/>
            <p:cNvSpPr/>
            <p:nvPr/>
          </p:nvSpPr>
          <p:spPr>
            <a:xfrm>
              <a:off x="0" y="0"/>
              <a:ext cx="1369583" cy="82393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62" name="Deploy Wings"/>
            <p:cNvSpPr txBox="1"/>
            <p:nvPr/>
          </p:nvSpPr>
          <p:spPr>
            <a:xfrm>
              <a:off x="24131" y="253464"/>
              <a:ext cx="1321319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Deploy Wings</a:t>
              </a:r>
            </a:p>
          </p:txBody>
        </p:sp>
      </p:grpSp>
      <p:sp>
        <p:nvSpPr>
          <p:cNvPr id="264" name="Arrow"/>
          <p:cNvSpPr/>
          <p:nvPr/>
        </p:nvSpPr>
        <p:spPr>
          <a:xfrm>
            <a:off x="4257342" y="3882689"/>
            <a:ext cx="94291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67" name="Group"/>
          <p:cNvGrpSpPr/>
          <p:nvPr/>
        </p:nvGrpSpPr>
        <p:grpSpPr>
          <a:xfrm>
            <a:off x="4390772" y="3783536"/>
            <a:ext cx="514350" cy="308610"/>
            <a:chOff x="0" y="0"/>
            <a:chExt cx="1371599" cy="822959"/>
          </a:xfrm>
        </p:grpSpPr>
        <p:sp>
          <p:nvSpPr>
            <p:cNvPr id="265" name="Rounded Rectangle"/>
            <p:cNvSpPr/>
            <p:nvPr/>
          </p:nvSpPr>
          <p:spPr>
            <a:xfrm>
              <a:off x="0" y="0"/>
              <a:ext cx="1371599" cy="822959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66" name="IEC, CJAA, ADIR +V3 Release"/>
            <p:cNvSpPr txBox="1"/>
            <p:nvPr/>
          </p:nvSpPr>
          <p:spPr>
            <a:xfrm>
              <a:off x="24104" y="59077"/>
              <a:ext cx="1323391" cy="70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IEC, CJAA, ADIR +V3 Release</a:t>
              </a:r>
            </a:p>
          </p:txBody>
        </p:sp>
      </p:grpSp>
      <p:sp>
        <p:nvSpPr>
          <p:cNvPr id="268" name="Arrow"/>
          <p:cNvSpPr/>
          <p:nvPr/>
        </p:nvSpPr>
        <p:spPr>
          <a:xfrm>
            <a:off x="4949599" y="3882689"/>
            <a:ext cx="94291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71" name="Group"/>
          <p:cNvGrpSpPr/>
          <p:nvPr/>
        </p:nvGrpSpPr>
        <p:grpSpPr>
          <a:xfrm>
            <a:off x="5083030" y="3783536"/>
            <a:ext cx="514350" cy="308610"/>
            <a:chOff x="0" y="0"/>
            <a:chExt cx="1371599" cy="822959"/>
          </a:xfrm>
        </p:grpSpPr>
        <p:sp>
          <p:nvSpPr>
            <p:cNvPr id="269" name="Rounded Rectangle"/>
            <p:cNvSpPr/>
            <p:nvPr/>
          </p:nvSpPr>
          <p:spPr>
            <a:xfrm>
              <a:off x="0" y="0"/>
              <a:ext cx="1371599" cy="822959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70" name="Stow Wings"/>
            <p:cNvSpPr txBox="1"/>
            <p:nvPr/>
          </p:nvSpPr>
          <p:spPr>
            <a:xfrm>
              <a:off x="24104" y="252976"/>
              <a:ext cx="1323391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Stow Wings</a:t>
              </a:r>
            </a:p>
          </p:txBody>
        </p:sp>
      </p:grpSp>
      <p:sp>
        <p:nvSpPr>
          <p:cNvPr id="272" name="Arrow"/>
          <p:cNvSpPr/>
          <p:nvPr/>
        </p:nvSpPr>
        <p:spPr>
          <a:xfrm>
            <a:off x="5641856" y="3882689"/>
            <a:ext cx="94291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75" name="Group"/>
          <p:cNvGrpSpPr/>
          <p:nvPr/>
        </p:nvGrpSpPr>
        <p:grpSpPr>
          <a:xfrm>
            <a:off x="5775288" y="3783536"/>
            <a:ext cx="513594" cy="308610"/>
            <a:chOff x="0" y="0"/>
            <a:chExt cx="1369583" cy="822959"/>
          </a:xfrm>
        </p:grpSpPr>
        <p:sp>
          <p:nvSpPr>
            <p:cNvPr id="273" name="Rounded Rectangle"/>
            <p:cNvSpPr/>
            <p:nvPr/>
          </p:nvSpPr>
          <p:spPr>
            <a:xfrm>
              <a:off x="0" y="0"/>
              <a:ext cx="1369583" cy="822959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74" name="Tower Deployment"/>
            <p:cNvSpPr txBox="1"/>
            <p:nvPr/>
          </p:nvSpPr>
          <p:spPr>
            <a:xfrm>
              <a:off x="24104" y="156026"/>
              <a:ext cx="1321375" cy="51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Tower Deployment</a:t>
              </a:r>
            </a:p>
          </p:txBody>
        </p:sp>
      </p:grpSp>
      <p:sp>
        <p:nvSpPr>
          <p:cNvPr id="276" name="Arrow"/>
          <p:cNvSpPr/>
          <p:nvPr/>
        </p:nvSpPr>
        <p:spPr>
          <a:xfrm>
            <a:off x="6333358" y="3882689"/>
            <a:ext cx="94291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79" name="Group"/>
          <p:cNvGrpSpPr/>
          <p:nvPr/>
        </p:nvGrpSpPr>
        <p:grpSpPr>
          <a:xfrm>
            <a:off x="6466789" y="3783536"/>
            <a:ext cx="514350" cy="308610"/>
            <a:chOff x="0" y="0"/>
            <a:chExt cx="1371599" cy="822959"/>
          </a:xfrm>
        </p:grpSpPr>
        <p:sp>
          <p:nvSpPr>
            <p:cNvPr id="277" name="Rounded Rectangle"/>
            <p:cNvSpPr/>
            <p:nvPr/>
          </p:nvSpPr>
          <p:spPr>
            <a:xfrm>
              <a:off x="0" y="0"/>
              <a:ext cx="1371599" cy="822959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78" name="Partial Stow UPS"/>
            <p:cNvSpPr txBox="1"/>
            <p:nvPr/>
          </p:nvSpPr>
          <p:spPr>
            <a:xfrm>
              <a:off x="24104" y="156026"/>
              <a:ext cx="1323391" cy="51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Partial Stow UPS</a:t>
              </a:r>
            </a:p>
          </p:txBody>
        </p:sp>
      </p:grpSp>
      <p:sp>
        <p:nvSpPr>
          <p:cNvPr id="280" name="Arrow"/>
          <p:cNvSpPr/>
          <p:nvPr/>
        </p:nvSpPr>
        <p:spPr>
          <a:xfrm>
            <a:off x="7025616" y="3882689"/>
            <a:ext cx="94291" cy="11030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83" name="Group"/>
          <p:cNvGrpSpPr/>
          <p:nvPr/>
        </p:nvGrpSpPr>
        <p:grpSpPr>
          <a:xfrm>
            <a:off x="7159047" y="3783536"/>
            <a:ext cx="514350" cy="308610"/>
            <a:chOff x="0" y="0"/>
            <a:chExt cx="1371599" cy="822959"/>
          </a:xfrm>
        </p:grpSpPr>
        <p:sp>
          <p:nvSpPr>
            <p:cNvPr id="281" name="Rounded Rectangle"/>
            <p:cNvSpPr/>
            <p:nvPr/>
          </p:nvSpPr>
          <p:spPr>
            <a:xfrm>
              <a:off x="0" y="0"/>
              <a:ext cx="1371599" cy="822959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82" name="Install 4-bar/J3 panel MRDs"/>
            <p:cNvSpPr txBox="1"/>
            <p:nvPr/>
          </p:nvSpPr>
          <p:spPr>
            <a:xfrm>
              <a:off x="24104" y="156026"/>
              <a:ext cx="1323391" cy="51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Install 4-bar/J3 panel MRDs</a:t>
              </a:r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2313565" y="4164880"/>
            <a:ext cx="514348" cy="308609"/>
            <a:chOff x="0" y="0"/>
            <a:chExt cx="1371593" cy="822955"/>
          </a:xfrm>
        </p:grpSpPr>
        <p:sp>
          <p:nvSpPr>
            <p:cNvPr id="284" name="Rounded Rectangle"/>
            <p:cNvSpPr/>
            <p:nvPr/>
          </p:nvSpPr>
          <p:spPr>
            <a:xfrm>
              <a:off x="0" y="0"/>
              <a:ext cx="1371593" cy="822955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85" name="Final Stow Tower"/>
            <p:cNvSpPr txBox="1"/>
            <p:nvPr/>
          </p:nvSpPr>
          <p:spPr>
            <a:xfrm>
              <a:off x="24104" y="156026"/>
              <a:ext cx="1323385" cy="510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Final Stow Tower</a:t>
              </a:r>
            </a:p>
          </p:txBody>
        </p:sp>
      </p:grpSp>
      <p:sp>
        <p:nvSpPr>
          <p:cNvPr id="287" name="Arrow"/>
          <p:cNvSpPr/>
          <p:nvPr/>
        </p:nvSpPr>
        <p:spPr>
          <a:xfrm>
            <a:off x="2883883" y="4259823"/>
            <a:ext cx="95705" cy="11872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90" name="Group"/>
          <p:cNvGrpSpPr/>
          <p:nvPr/>
        </p:nvGrpSpPr>
        <p:grpSpPr>
          <a:xfrm>
            <a:off x="3067896" y="4164880"/>
            <a:ext cx="514348" cy="308609"/>
            <a:chOff x="0" y="0"/>
            <a:chExt cx="1371593" cy="822955"/>
          </a:xfrm>
        </p:grpSpPr>
        <p:sp>
          <p:nvSpPr>
            <p:cNvPr id="288" name="Rounded Rectangle"/>
            <p:cNvSpPr/>
            <p:nvPr/>
          </p:nvSpPr>
          <p:spPr>
            <a:xfrm>
              <a:off x="0" y="0"/>
              <a:ext cx="1371593" cy="822955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89" name="LL Tower Cable Tray"/>
            <p:cNvSpPr txBox="1"/>
            <p:nvPr/>
          </p:nvSpPr>
          <p:spPr>
            <a:xfrm>
              <a:off x="24104" y="156026"/>
              <a:ext cx="1323385" cy="510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LL Tower Cable Tray</a:t>
              </a:r>
            </a:p>
          </p:txBody>
        </p:sp>
      </p:grpSp>
      <p:sp>
        <p:nvSpPr>
          <p:cNvPr id="291" name="Arrow"/>
          <p:cNvSpPr/>
          <p:nvPr/>
        </p:nvSpPr>
        <p:spPr>
          <a:xfrm rot="21560110">
            <a:off x="3652408" y="4264313"/>
            <a:ext cx="101754" cy="11872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9AFBE"/>
          </a:solidFill>
          <a:ln w="12700">
            <a:miter lim="400000"/>
          </a:ln>
        </p:spPr>
        <p:txBody>
          <a:bodyPr tIns="34290" bIns="34290" anchor="ctr"/>
          <a:lstStyle/>
          <a:p>
            <a:pPr defTabSz="200025">
              <a:lnSpc>
                <a:spcPct val="90000"/>
              </a:lnSpc>
              <a:spcBef>
                <a:spcPts val="563"/>
              </a:spcBef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13"/>
          </a:p>
        </p:txBody>
      </p:sp>
      <p:grpSp>
        <p:nvGrpSpPr>
          <p:cNvPr id="294" name="Group"/>
          <p:cNvGrpSpPr/>
          <p:nvPr/>
        </p:nvGrpSpPr>
        <p:grpSpPr>
          <a:xfrm>
            <a:off x="3861156" y="4155675"/>
            <a:ext cx="514348" cy="308609"/>
            <a:chOff x="0" y="0"/>
            <a:chExt cx="1371593" cy="822955"/>
          </a:xfrm>
        </p:grpSpPr>
        <p:sp>
          <p:nvSpPr>
            <p:cNvPr id="292" name="Rounded Rectangle"/>
            <p:cNvSpPr/>
            <p:nvPr/>
          </p:nvSpPr>
          <p:spPr>
            <a:xfrm>
              <a:off x="0" y="0"/>
              <a:ext cx="1371593" cy="822955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>
              <a:solidFill>
                <a:srgbClr val="1C4271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ts val="563"/>
                </a:spcBef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293" name="Full Stow UPS"/>
            <p:cNvSpPr txBox="1"/>
            <p:nvPr/>
          </p:nvSpPr>
          <p:spPr>
            <a:xfrm>
              <a:off x="24104" y="252973"/>
              <a:ext cx="1323385" cy="317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600"/>
                </a:spcBef>
                <a:defRPr sz="1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525"/>
                <a:t>Full Stow UPS</a:t>
              </a:r>
            </a:p>
          </p:txBody>
        </p:sp>
      </p:grpSp>
      <p:sp>
        <p:nvSpPr>
          <p:cNvPr id="295" name="Right Arrow 66"/>
          <p:cNvSpPr/>
          <p:nvPr/>
        </p:nvSpPr>
        <p:spPr>
          <a:xfrm>
            <a:off x="7730832" y="3500606"/>
            <a:ext cx="82296" cy="1097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ABAA"/>
          </a:solidFill>
          <a:ln w="12700">
            <a:solidFill>
              <a:srgbClr val="AAABAA"/>
            </a:solidFill>
          </a:ln>
        </p:spPr>
        <p:txBody>
          <a:bodyPr tIns="34290" bIns="34290" anchor="ctr"/>
          <a:lstStyle/>
          <a:p>
            <a:pPr defTabSz="3429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296" name="Right Arrow 67"/>
          <p:cNvSpPr/>
          <p:nvPr/>
        </p:nvSpPr>
        <p:spPr>
          <a:xfrm>
            <a:off x="7732194" y="3874576"/>
            <a:ext cx="82296" cy="1097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ABAA"/>
          </a:solidFill>
          <a:ln w="12700">
            <a:solidFill>
              <a:srgbClr val="AAABAA"/>
            </a:solidFill>
          </a:ln>
        </p:spPr>
        <p:txBody>
          <a:bodyPr tIns="34290" bIns="34290" anchor="ctr"/>
          <a:lstStyle/>
          <a:p>
            <a:pPr defTabSz="3429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grpSp>
        <p:nvGrpSpPr>
          <p:cNvPr id="328" name="Diagram 8"/>
          <p:cNvGrpSpPr/>
          <p:nvPr/>
        </p:nvGrpSpPr>
        <p:grpSpPr>
          <a:xfrm>
            <a:off x="2378263" y="763537"/>
            <a:ext cx="5245895" cy="425584"/>
            <a:chOff x="0" y="0"/>
            <a:chExt cx="13989052" cy="1134890"/>
          </a:xfrm>
        </p:grpSpPr>
        <p:grpSp>
          <p:nvGrpSpPr>
            <p:cNvPr id="299" name="Group"/>
            <p:cNvGrpSpPr/>
            <p:nvPr/>
          </p:nvGrpSpPr>
          <p:grpSpPr>
            <a:xfrm>
              <a:off x="0" y="5606"/>
              <a:ext cx="1388530" cy="1129284"/>
              <a:chOff x="0" y="0"/>
              <a:chExt cx="1388529" cy="1129283"/>
            </a:xfrm>
          </p:grpSpPr>
          <p:sp>
            <p:nvSpPr>
              <p:cNvPr id="297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00B0F0">
                  <a:alpha val="50000"/>
                </a:srgbClr>
              </a:solidFill>
              <a:ln w="25400" cap="flat">
                <a:solidFill>
                  <a:srgbClr val="1C4271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00025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298" name="Deploy Tower"/>
              <p:cNvSpPr txBox="1"/>
              <p:nvPr/>
            </p:nvSpPr>
            <p:spPr>
              <a:xfrm>
                <a:off x="33077" y="406138"/>
                <a:ext cx="1322377" cy="317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600"/>
                  </a:spcBef>
                  <a:defRPr sz="1400" i="1">
                    <a:solidFill>
                      <a:srgbClr val="000000">
                        <a:alpha val="70000"/>
                      </a:srgb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Deploy Tower</a:t>
                </a:r>
              </a:p>
            </p:txBody>
          </p:sp>
        </p:grpSp>
        <p:sp>
          <p:nvSpPr>
            <p:cNvPr id="300" name="Arrow"/>
            <p:cNvSpPr/>
            <p:nvPr/>
          </p:nvSpPr>
          <p:spPr>
            <a:xfrm rot="21589338">
              <a:off x="1493191" y="440214"/>
              <a:ext cx="2218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03" name="Group"/>
            <p:cNvGrpSpPr/>
            <p:nvPr/>
          </p:nvGrpSpPr>
          <p:grpSpPr>
            <a:xfrm>
              <a:off x="1807187" y="0"/>
              <a:ext cx="1388530" cy="1129284"/>
              <a:chOff x="0" y="0"/>
              <a:chExt cx="1388529" cy="1129283"/>
            </a:xfrm>
          </p:grpSpPr>
          <p:sp>
            <p:nvSpPr>
              <p:cNvPr id="301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1C4271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302" name="Deploy Sunshield Membranes"/>
              <p:cNvSpPr txBox="1"/>
              <p:nvPr/>
            </p:nvSpPr>
            <p:spPr>
              <a:xfrm>
                <a:off x="33077" y="212237"/>
                <a:ext cx="1322377" cy="704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 i="1">
                    <a:solidFill>
                      <a:srgbClr val="1F497D">
                        <a:alpha val="50000"/>
                      </a:srgb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525"/>
                  <a:t>Deploy Sunshield Membranes</a:t>
                </a:r>
              </a:p>
            </p:txBody>
          </p:sp>
        </p:grpSp>
        <p:sp>
          <p:nvSpPr>
            <p:cNvPr id="304" name="Arrow"/>
            <p:cNvSpPr/>
            <p:nvPr/>
          </p:nvSpPr>
          <p:spPr>
            <a:xfrm>
              <a:off x="3298306" y="437429"/>
              <a:ext cx="2174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07" name="Group"/>
            <p:cNvGrpSpPr/>
            <p:nvPr/>
          </p:nvGrpSpPr>
          <p:grpSpPr>
            <a:xfrm>
              <a:off x="3606076" y="0"/>
              <a:ext cx="1388530" cy="1129284"/>
              <a:chOff x="0" y="0"/>
              <a:chExt cx="1388529" cy="1129283"/>
            </a:xfrm>
          </p:grpSpPr>
          <p:sp>
            <p:nvSpPr>
              <p:cNvPr id="305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00B0F0">
                  <a:alpha val="50000"/>
                </a:srgbClr>
              </a:solidFill>
              <a:ln w="25400" cap="flat">
                <a:solidFill>
                  <a:srgbClr val="1C4271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306" name="Sunshield Updates"/>
              <p:cNvSpPr txBox="1"/>
              <p:nvPr/>
            </p:nvSpPr>
            <p:spPr>
              <a:xfrm>
                <a:off x="33075" y="309189"/>
                <a:ext cx="1322377" cy="510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000000">
                        <a:alpha val="50000"/>
                      </a:srgb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Sunshield Updates</a:t>
                </a:r>
              </a:p>
            </p:txBody>
          </p:sp>
        </p:grpSp>
        <p:sp>
          <p:nvSpPr>
            <p:cNvPr id="308" name="Arrow"/>
            <p:cNvSpPr/>
            <p:nvPr/>
          </p:nvSpPr>
          <p:spPr>
            <a:xfrm>
              <a:off x="5097193" y="437429"/>
              <a:ext cx="2174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11" name="Group"/>
            <p:cNvGrpSpPr/>
            <p:nvPr/>
          </p:nvGrpSpPr>
          <p:grpSpPr>
            <a:xfrm>
              <a:off x="5404965" y="0"/>
              <a:ext cx="1388530" cy="1129284"/>
              <a:chOff x="0" y="0"/>
              <a:chExt cx="1388529" cy="1129283"/>
            </a:xfrm>
          </p:grpSpPr>
          <p:sp>
            <p:nvSpPr>
              <p:cNvPr id="309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00B0F0">
                  <a:alpha val="50000"/>
                </a:srgbClr>
              </a:solidFill>
              <a:ln w="25400" cap="flat">
                <a:solidFill>
                  <a:srgbClr val="1C4271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310" name="Repair Sunshield Membranes"/>
              <p:cNvSpPr txBox="1"/>
              <p:nvPr/>
            </p:nvSpPr>
            <p:spPr>
              <a:xfrm>
                <a:off x="33077" y="212240"/>
                <a:ext cx="1322377" cy="704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000000">
                        <a:alpha val="50000"/>
                      </a:srgb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Repair Sunshield Membranes</a:t>
                </a:r>
              </a:p>
            </p:txBody>
          </p:sp>
        </p:grpSp>
        <p:sp>
          <p:nvSpPr>
            <p:cNvPr id="312" name="Arrow"/>
            <p:cNvSpPr/>
            <p:nvPr/>
          </p:nvSpPr>
          <p:spPr>
            <a:xfrm>
              <a:off x="6896083" y="437429"/>
              <a:ext cx="2174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15" name="Group"/>
            <p:cNvGrpSpPr/>
            <p:nvPr/>
          </p:nvGrpSpPr>
          <p:grpSpPr>
            <a:xfrm>
              <a:off x="7203854" y="0"/>
              <a:ext cx="1388530" cy="1129284"/>
              <a:chOff x="0" y="0"/>
              <a:chExt cx="1388529" cy="1129283"/>
            </a:xfrm>
          </p:grpSpPr>
          <p:sp>
            <p:nvSpPr>
              <p:cNvPr id="313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noFill/>
              <a:ln w="25400" cap="flat">
                <a:solidFill>
                  <a:srgbClr val="1C4271"/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314" name="Fold Sunshield Membranes"/>
              <p:cNvSpPr txBox="1"/>
              <p:nvPr/>
            </p:nvSpPr>
            <p:spPr>
              <a:xfrm>
                <a:off x="33077" y="309189"/>
                <a:ext cx="1322377" cy="510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Fold Sunshield Membranes</a:t>
                </a:r>
              </a:p>
            </p:txBody>
          </p:sp>
        </p:grpSp>
        <p:sp>
          <p:nvSpPr>
            <p:cNvPr id="316" name="Arrow"/>
            <p:cNvSpPr/>
            <p:nvPr/>
          </p:nvSpPr>
          <p:spPr>
            <a:xfrm>
              <a:off x="8694972" y="437429"/>
              <a:ext cx="2174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19" name="Group"/>
            <p:cNvGrpSpPr/>
            <p:nvPr/>
          </p:nvGrpSpPr>
          <p:grpSpPr>
            <a:xfrm>
              <a:off x="9002744" y="0"/>
              <a:ext cx="1388530" cy="1129284"/>
              <a:chOff x="0" y="0"/>
              <a:chExt cx="1388529" cy="1129283"/>
            </a:xfrm>
          </p:grpSpPr>
          <p:sp>
            <p:nvSpPr>
              <p:cNvPr id="317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1C4271"/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318" name="Stow Tower"/>
              <p:cNvSpPr txBox="1"/>
              <p:nvPr/>
            </p:nvSpPr>
            <p:spPr>
              <a:xfrm>
                <a:off x="33075" y="406138"/>
                <a:ext cx="1322377" cy="317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Stow Tower</a:t>
                </a:r>
              </a:p>
            </p:txBody>
          </p:sp>
        </p:grpSp>
        <p:sp>
          <p:nvSpPr>
            <p:cNvPr id="320" name="Arrow"/>
            <p:cNvSpPr/>
            <p:nvPr/>
          </p:nvSpPr>
          <p:spPr>
            <a:xfrm>
              <a:off x="10493861" y="437429"/>
              <a:ext cx="2174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23" name="Group"/>
            <p:cNvGrpSpPr/>
            <p:nvPr/>
          </p:nvGrpSpPr>
          <p:grpSpPr>
            <a:xfrm>
              <a:off x="10801632" y="0"/>
              <a:ext cx="1388530" cy="1129284"/>
              <a:chOff x="0" y="0"/>
              <a:chExt cx="1388529" cy="1129283"/>
            </a:xfrm>
          </p:grpSpPr>
          <p:sp>
            <p:nvSpPr>
              <p:cNvPr id="321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ln w="25400" cap="flat">
                <a:solidFill>
                  <a:srgbClr val="1C4271"/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sp>
            <p:nvSpPr>
              <p:cNvPr id="322" name="J2 Panel Opening"/>
              <p:cNvSpPr txBox="1"/>
              <p:nvPr/>
            </p:nvSpPr>
            <p:spPr>
              <a:xfrm>
                <a:off x="33075" y="309189"/>
                <a:ext cx="1322377" cy="510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EEECE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J2 Panel Opening</a:t>
                </a:r>
              </a:p>
            </p:txBody>
          </p:sp>
        </p:grpSp>
        <p:sp>
          <p:nvSpPr>
            <p:cNvPr id="324" name="Arrow"/>
            <p:cNvSpPr/>
            <p:nvPr/>
          </p:nvSpPr>
          <p:spPr>
            <a:xfrm>
              <a:off x="12292749" y="437429"/>
              <a:ext cx="217491" cy="2544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FBE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563"/>
                </a:spcBef>
                <a:def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38"/>
            </a:p>
          </p:txBody>
        </p:sp>
        <p:grpSp>
          <p:nvGrpSpPr>
            <p:cNvPr id="327" name="Group"/>
            <p:cNvGrpSpPr/>
            <p:nvPr/>
          </p:nvGrpSpPr>
          <p:grpSpPr>
            <a:xfrm>
              <a:off x="12600522" y="0"/>
              <a:ext cx="1388530" cy="1129284"/>
              <a:chOff x="0" y="0"/>
              <a:chExt cx="1388529" cy="1129283"/>
            </a:xfrm>
          </p:grpSpPr>
          <p:sp>
            <p:nvSpPr>
              <p:cNvPr id="325" name="Rounded Rectangle"/>
              <p:cNvSpPr/>
              <p:nvPr/>
            </p:nvSpPr>
            <p:spPr>
              <a:xfrm>
                <a:off x="0" y="0"/>
                <a:ext cx="1388529" cy="1129283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>
                <a:solidFill>
                  <a:srgbClr val="1C4271"/>
                </a:solidFill>
                <a:prstDash val="solid"/>
                <a:round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66700">
                  <a:lnSpc>
                    <a:spcPct val="90000"/>
                  </a:lnSpc>
                  <a:spcBef>
                    <a:spcPts val="563"/>
                  </a:spcBef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525"/>
              </a:p>
            </p:txBody>
          </p:sp>
          <p:sp>
            <p:nvSpPr>
              <p:cNvPr id="326" name="Stow Midbooms"/>
              <p:cNvSpPr txBox="1"/>
              <p:nvPr/>
            </p:nvSpPr>
            <p:spPr>
              <a:xfrm>
                <a:off x="33075" y="309189"/>
                <a:ext cx="1322377" cy="510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525"/>
                  <a:t>Stow Midbooms</a:t>
                </a:r>
              </a:p>
            </p:txBody>
          </p:sp>
        </p:grpSp>
      </p:grpSp>
      <p:sp>
        <p:nvSpPr>
          <p:cNvPr id="329" name="TextBox 13"/>
          <p:cNvSpPr txBox="1"/>
          <p:nvPr/>
        </p:nvSpPr>
        <p:spPr>
          <a:xfrm>
            <a:off x="1421565" y="732905"/>
            <a:ext cx="827471" cy="45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34290" bIns="34290">
            <a:spAutoFit/>
          </a:bodyPr>
          <a:lstStyle/>
          <a:p>
            <a:pPr defTabSz="342900">
              <a:defRPr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25"/>
              <a:t>SCE Post-</a:t>
            </a:r>
          </a:p>
          <a:p>
            <a:pPr defTabSz="342900">
              <a:defRPr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25"/>
              <a:t>Environmental</a:t>
            </a:r>
          </a:p>
          <a:p>
            <a:pPr defTabSz="342900">
              <a:defRPr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25"/>
              <a:t>Deployments</a:t>
            </a:r>
          </a:p>
        </p:txBody>
      </p:sp>
      <p:grpSp>
        <p:nvGrpSpPr>
          <p:cNvPr id="351" name="Group 5"/>
          <p:cNvGrpSpPr/>
          <p:nvPr/>
        </p:nvGrpSpPr>
        <p:grpSpPr>
          <a:xfrm>
            <a:off x="1734916" y="2658314"/>
            <a:ext cx="3851296" cy="476250"/>
            <a:chOff x="1096563" y="0"/>
            <a:chExt cx="10270122" cy="1270000"/>
          </a:xfrm>
        </p:grpSpPr>
        <p:sp>
          <p:nvSpPr>
            <p:cNvPr id="330" name="TextBox 14"/>
            <p:cNvSpPr/>
            <p:nvPr/>
          </p:nvSpPr>
          <p:spPr>
            <a:xfrm>
              <a:off x="1096563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90" tIns="34290" rIns="34290" bIns="34290" numCol="1" anchor="t">
              <a:spAutoFit/>
            </a:bodyPr>
            <a:lstStyle/>
            <a:p>
              <a:pPr defTabSz="342900">
                <a:defRPr sz="2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825"/>
                <a:t>Observatory </a:t>
              </a:r>
            </a:p>
            <a:p>
              <a:pPr defTabSz="342900">
                <a:defRPr sz="2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825"/>
                <a:t>Environmental</a:t>
              </a:r>
            </a:p>
            <a:p>
              <a:pPr defTabSz="342900">
                <a:defRPr sz="2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825"/>
                <a:t>Test</a:t>
              </a:r>
            </a:p>
          </p:txBody>
        </p:sp>
        <p:grpSp>
          <p:nvGrpSpPr>
            <p:cNvPr id="350" name="Diagram 17"/>
            <p:cNvGrpSpPr/>
            <p:nvPr/>
          </p:nvGrpSpPr>
          <p:grpSpPr>
            <a:xfrm>
              <a:off x="2743286" y="61111"/>
              <a:ext cx="8623399" cy="1170437"/>
              <a:chOff x="0" y="0"/>
              <a:chExt cx="8623397" cy="1170435"/>
            </a:xfrm>
          </p:grpSpPr>
          <p:grpSp>
            <p:nvGrpSpPr>
              <p:cNvPr id="333" name="Group"/>
              <p:cNvGrpSpPr/>
              <p:nvPr/>
            </p:nvGrpSpPr>
            <p:grpSpPr>
              <a:xfrm>
                <a:off x="0" y="0"/>
                <a:ext cx="1389892" cy="1170435"/>
                <a:chOff x="0" y="0"/>
                <a:chExt cx="1389891" cy="1170434"/>
              </a:xfrm>
            </p:grpSpPr>
            <p:sp>
              <p:nvSpPr>
                <p:cNvPr id="331" name="Rounded Rectangle"/>
                <p:cNvSpPr/>
                <p:nvPr/>
              </p:nvSpPr>
              <p:spPr>
                <a:xfrm>
                  <a:off x="0" y="0"/>
                  <a:ext cx="1389891" cy="117043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300038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32" name="Move OBS to LATF"/>
                <p:cNvSpPr/>
                <p:nvPr/>
              </p:nvSpPr>
              <p:spPr>
                <a:xfrm>
                  <a:off x="34280" y="329762"/>
                  <a:ext cx="1321331" cy="5109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8001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Move OBS to LATF</a:t>
                  </a:r>
                </a:p>
              </p:txBody>
            </p:sp>
          </p:grpSp>
          <p:sp>
            <p:nvSpPr>
              <p:cNvPr id="334" name="Arrow"/>
              <p:cNvSpPr/>
              <p:nvPr/>
            </p:nvSpPr>
            <p:spPr>
              <a:xfrm>
                <a:off x="1494514" y="455487"/>
                <a:ext cx="221797" cy="25946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9AF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166688">
                  <a:lnSpc>
                    <a:spcPct val="90000"/>
                  </a:lnSpc>
                  <a:spcBef>
                    <a:spcPts val="563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38"/>
              </a:p>
            </p:txBody>
          </p:sp>
          <p:grpSp>
            <p:nvGrpSpPr>
              <p:cNvPr id="337" name="Group"/>
              <p:cNvGrpSpPr/>
              <p:nvPr/>
            </p:nvGrpSpPr>
            <p:grpSpPr>
              <a:xfrm>
                <a:off x="1808376" y="0"/>
                <a:ext cx="1389892" cy="1170435"/>
                <a:chOff x="0" y="0"/>
                <a:chExt cx="1389891" cy="1170434"/>
              </a:xfrm>
            </p:grpSpPr>
            <p:sp>
              <p:nvSpPr>
                <p:cNvPr id="335" name="Rounded Rectangle"/>
                <p:cNvSpPr/>
                <p:nvPr/>
              </p:nvSpPr>
              <p:spPr>
                <a:xfrm>
                  <a:off x="0" y="0"/>
                  <a:ext cx="1389891" cy="117043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0F0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266700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36" name="Acoustic Test"/>
                <p:cNvSpPr/>
                <p:nvPr/>
              </p:nvSpPr>
              <p:spPr>
                <a:xfrm>
                  <a:off x="34280" y="426711"/>
                  <a:ext cx="1321331" cy="317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7112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EEECE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Acoustic Test</a:t>
                  </a:r>
                </a:p>
              </p:txBody>
            </p:sp>
          </p:grpSp>
          <p:sp>
            <p:nvSpPr>
              <p:cNvPr id="338" name="Arrow"/>
              <p:cNvSpPr/>
              <p:nvPr/>
            </p:nvSpPr>
            <p:spPr>
              <a:xfrm>
                <a:off x="3302890" y="455487"/>
                <a:ext cx="221797" cy="25946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9AF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166688">
                  <a:lnSpc>
                    <a:spcPct val="90000"/>
                  </a:lnSpc>
                  <a:spcBef>
                    <a:spcPts val="563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38"/>
              </a:p>
            </p:txBody>
          </p:sp>
          <p:grpSp>
            <p:nvGrpSpPr>
              <p:cNvPr id="341" name="Group"/>
              <p:cNvGrpSpPr/>
              <p:nvPr/>
            </p:nvGrpSpPr>
            <p:grpSpPr>
              <a:xfrm>
                <a:off x="3616754" y="0"/>
                <a:ext cx="1389892" cy="1170435"/>
                <a:chOff x="0" y="0"/>
                <a:chExt cx="1389891" cy="1170434"/>
              </a:xfrm>
            </p:grpSpPr>
            <p:sp>
              <p:nvSpPr>
                <p:cNvPr id="339" name="Rounded Rectangle"/>
                <p:cNvSpPr/>
                <p:nvPr/>
              </p:nvSpPr>
              <p:spPr>
                <a:xfrm>
                  <a:off x="0" y="0"/>
                  <a:ext cx="1389891" cy="117043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200025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40" name="Move OBS to M4"/>
                <p:cNvSpPr/>
                <p:nvPr/>
              </p:nvSpPr>
              <p:spPr>
                <a:xfrm>
                  <a:off x="34280" y="329762"/>
                  <a:ext cx="1321331" cy="5109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5334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Move OBS to M4</a:t>
                  </a:r>
                </a:p>
              </p:txBody>
            </p:sp>
          </p:grpSp>
          <p:sp>
            <p:nvSpPr>
              <p:cNvPr id="342" name="Arrow"/>
              <p:cNvSpPr/>
              <p:nvPr/>
            </p:nvSpPr>
            <p:spPr>
              <a:xfrm>
                <a:off x="5111265" y="455487"/>
                <a:ext cx="221797" cy="25946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9AF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166688">
                  <a:lnSpc>
                    <a:spcPct val="90000"/>
                  </a:lnSpc>
                  <a:spcBef>
                    <a:spcPts val="563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38"/>
              </a:p>
            </p:txBody>
          </p:sp>
          <p:grpSp>
            <p:nvGrpSpPr>
              <p:cNvPr id="345" name="Group"/>
              <p:cNvGrpSpPr/>
              <p:nvPr/>
            </p:nvGrpSpPr>
            <p:grpSpPr>
              <a:xfrm>
                <a:off x="5425130" y="0"/>
                <a:ext cx="1389892" cy="1170435"/>
                <a:chOff x="0" y="0"/>
                <a:chExt cx="1389891" cy="1170434"/>
              </a:xfrm>
            </p:grpSpPr>
            <p:sp>
              <p:nvSpPr>
                <p:cNvPr id="343" name="Rounded Rectangle"/>
                <p:cNvSpPr/>
                <p:nvPr/>
              </p:nvSpPr>
              <p:spPr>
                <a:xfrm>
                  <a:off x="0" y="0"/>
                  <a:ext cx="1389891" cy="117043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0F0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200025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44" name="Vibration Testing"/>
                <p:cNvSpPr/>
                <p:nvPr/>
              </p:nvSpPr>
              <p:spPr>
                <a:xfrm>
                  <a:off x="34280" y="329762"/>
                  <a:ext cx="1321331" cy="5109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5334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EEECE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Vibration Testing</a:t>
                  </a:r>
                </a:p>
              </p:txBody>
            </p:sp>
          </p:grpSp>
          <p:sp>
            <p:nvSpPr>
              <p:cNvPr id="346" name="Arrow"/>
              <p:cNvSpPr/>
              <p:nvPr/>
            </p:nvSpPr>
            <p:spPr>
              <a:xfrm>
                <a:off x="6919641" y="455487"/>
                <a:ext cx="221797" cy="25946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9AF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166688">
                  <a:lnSpc>
                    <a:spcPct val="90000"/>
                  </a:lnSpc>
                  <a:spcBef>
                    <a:spcPts val="563"/>
                  </a:spcBef>
                  <a:defRPr sz="9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38"/>
              </a:p>
            </p:txBody>
          </p:sp>
          <p:grpSp>
            <p:nvGrpSpPr>
              <p:cNvPr id="349" name="Group"/>
              <p:cNvGrpSpPr/>
              <p:nvPr/>
            </p:nvGrpSpPr>
            <p:grpSpPr>
              <a:xfrm>
                <a:off x="7233505" y="0"/>
                <a:ext cx="1389892" cy="1170435"/>
                <a:chOff x="0" y="0"/>
                <a:chExt cx="1389891" cy="1170434"/>
              </a:xfrm>
            </p:grpSpPr>
            <p:sp>
              <p:nvSpPr>
                <p:cNvPr id="347" name="Rounded Rectangle"/>
                <p:cNvSpPr/>
                <p:nvPr/>
              </p:nvSpPr>
              <p:spPr>
                <a:xfrm>
                  <a:off x="0" y="0"/>
                  <a:ext cx="1389891" cy="117043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200025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48" name="Move OBS to M8"/>
                <p:cNvSpPr/>
                <p:nvPr/>
              </p:nvSpPr>
              <p:spPr>
                <a:xfrm>
                  <a:off x="34280" y="329762"/>
                  <a:ext cx="1321331" cy="5109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5334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Move OBS to M8</a:t>
                  </a:r>
                </a:p>
              </p:txBody>
            </p:sp>
          </p:grpSp>
        </p:grpSp>
      </p:grpSp>
      <p:grpSp>
        <p:nvGrpSpPr>
          <p:cNvPr id="365" name="Group 4"/>
          <p:cNvGrpSpPr/>
          <p:nvPr/>
        </p:nvGrpSpPr>
        <p:grpSpPr>
          <a:xfrm>
            <a:off x="1842826" y="4606019"/>
            <a:ext cx="2455236" cy="522583"/>
            <a:chOff x="978350" y="0"/>
            <a:chExt cx="6547295" cy="1393553"/>
          </a:xfrm>
        </p:grpSpPr>
        <p:grpSp>
          <p:nvGrpSpPr>
            <p:cNvPr id="363" name="Diagram 22"/>
            <p:cNvGrpSpPr/>
            <p:nvPr/>
          </p:nvGrpSpPr>
          <p:grpSpPr>
            <a:xfrm>
              <a:off x="2385476" y="0"/>
              <a:ext cx="5140169" cy="1170435"/>
              <a:chOff x="0" y="0"/>
              <a:chExt cx="5140168" cy="1170434"/>
            </a:xfrm>
          </p:grpSpPr>
          <p:grpSp>
            <p:nvGrpSpPr>
              <p:cNvPr id="354" name="Group"/>
              <p:cNvGrpSpPr/>
              <p:nvPr/>
            </p:nvGrpSpPr>
            <p:grpSpPr>
              <a:xfrm>
                <a:off x="0" y="0"/>
                <a:ext cx="1406806" cy="1170434"/>
                <a:chOff x="0" y="0"/>
                <a:chExt cx="1406805" cy="1170433"/>
              </a:xfrm>
            </p:grpSpPr>
            <p:sp>
              <p:nvSpPr>
                <p:cNvPr id="352" name="Rounded Rectangle"/>
                <p:cNvSpPr/>
                <p:nvPr/>
              </p:nvSpPr>
              <p:spPr>
                <a:xfrm>
                  <a:off x="0" y="0"/>
                  <a:ext cx="1406805" cy="117043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300038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53" name="Final OBS Ops"/>
                <p:cNvSpPr/>
                <p:nvPr/>
              </p:nvSpPr>
              <p:spPr>
                <a:xfrm>
                  <a:off x="34280" y="426713"/>
                  <a:ext cx="1338245" cy="317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8001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Final OBS Ops</a:t>
                  </a:r>
                </a:p>
              </p:txBody>
            </p:sp>
          </p:grpSp>
          <p:sp>
            <p:nvSpPr>
              <p:cNvPr id="355" name="Arrow"/>
              <p:cNvSpPr/>
              <p:nvPr/>
            </p:nvSpPr>
            <p:spPr>
              <a:xfrm>
                <a:off x="1515624" y="438912"/>
                <a:ext cx="256033" cy="29260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9AF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00025">
                  <a:lnSpc>
                    <a:spcPct val="90000"/>
                  </a:lnSpc>
                  <a:spcBef>
                    <a:spcPts val="563"/>
                  </a:spcBef>
                  <a:defRPr sz="1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413"/>
              </a:p>
            </p:txBody>
          </p:sp>
          <p:grpSp>
            <p:nvGrpSpPr>
              <p:cNvPr id="358" name="Group"/>
              <p:cNvGrpSpPr/>
              <p:nvPr/>
            </p:nvGrpSpPr>
            <p:grpSpPr>
              <a:xfrm>
                <a:off x="1866681" y="0"/>
                <a:ext cx="1406807" cy="1170434"/>
                <a:chOff x="0" y="0"/>
                <a:chExt cx="1406805" cy="1170433"/>
              </a:xfrm>
            </p:grpSpPr>
            <p:sp>
              <p:nvSpPr>
                <p:cNvPr id="356" name="Rounded Rectangle"/>
                <p:cNvSpPr/>
                <p:nvPr/>
              </p:nvSpPr>
              <p:spPr>
                <a:xfrm>
                  <a:off x="0" y="0"/>
                  <a:ext cx="1406805" cy="117043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0F0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266700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57" name="Shipping Preps"/>
                <p:cNvSpPr/>
                <p:nvPr/>
              </p:nvSpPr>
              <p:spPr>
                <a:xfrm>
                  <a:off x="34280" y="426713"/>
                  <a:ext cx="1338245" cy="317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7112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EEECE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Shipping Preps</a:t>
                  </a:r>
                </a:p>
              </p:txBody>
            </p:sp>
          </p:grpSp>
          <p:sp>
            <p:nvSpPr>
              <p:cNvPr id="359" name="Arrow"/>
              <p:cNvSpPr/>
              <p:nvPr/>
            </p:nvSpPr>
            <p:spPr>
              <a:xfrm>
                <a:off x="3382305" y="438912"/>
                <a:ext cx="256033" cy="29260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9AF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200025">
                  <a:lnSpc>
                    <a:spcPct val="90000"/>
                  </a:lnSpc>
                  <a:spcBef>
                    <a:spcPts val="563"/>
                  </a:spcBef>
                  <a:defRPr sz="1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413"/>
              </a:p>
            </p:txBody>
          </p:sp>
          <p:grpSp>
            <p:nvGrpSpPr>
              <p:cNvPr id="362" name="Group"/>
              <p:cNvGrpSpPr/>
              <p:nvPr/>
            </p:nvGrpSpPr>
            <p:grpSpPr>
              <a:xfrm>
                <a:off x="3733362" y="0"/>
                <a:ext cx="1406806" cy="1170434"/>
                <a:chOff x="0" y="0"/>
                <a:chExt cx="1406805" cy="1170433"/>
              </a:xfrm>
            </p:grpSpPr>
            <p:sp>
              <p:nvSpPr>
                <p:cNvPr id="360" name="Rounded Rectangle"/>
                <p:cNvSpPr/>
                <p:nvPr/>
              </p:nvSpPr>
              <p:spPr>
                <a:xfrm>
                  <a:off x="0" y="0"/>
                  <a:ext cx="1406805" cy="117043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C4271"/>
                  </a:solidFill>
                  <a:prstDash val="solid"/>
                  <a:round/>
                </a:ln>
                <a:effectLst/>
              </p:spPr>
              <p:txBody>
                <a:bodyPr wrap="square" lIns="34290" tIns="34290" rIns="34290" bIns="34290" numCol="1" anchor="ctr">
                  <a:noAutofit/>
                </a:bodyPr>
                <a:lstStyle/>
                <a:p>
                  <a:pPr defTabSz="200025">
                    <a:lnSpc>
                      <a:spcPct val="90000"/>
                    </a:lnSpc>
                    <a:spcBef>
                      <a:spcPts val="563"/>
                    </a:spcBef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200"/>
                </a:p>
              </p:txBody>
            </p:sp>
            <p:sp>
              <p:nvSpPr>
                <p:cNvPr id="361" name="OBS Ready to ship to launch site"/>
                <p:cNvSpPr/>
                <p:nvPr/>
              </p:nvSpPr>
              <p:spPr>
                <a:xfrm>
                  <a:off x="34280" y="232815"/>
                  <a:ext cx="1338245" cy="70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60" tIns="22860" rIns="22860" bIns="22860" numCol="1" anchor="ctr">
                  <a:spAutoFit/>
                </a:bodyPr>
                <a:lstStyle>
                  <a:lvl1pPr defTabSz="533400">
                    <a:lnSpc>
                      <a:spcPct val="90000"/>
                    </a:lnSpc>
                    <a:spcBef>
                      <a:spcPts val="600"/>
                    </a:spcBef>
                    <a:defRPr sz="1400" i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sz="525"/>
                    <a:t>OBS Ready to ship to launch site</a:t>
                  </a:r>
                </a:p>
              </p:txBody>
            </p:sp>
          </p:grpSp>
        </p:grpSp>
        <p:sp>
          <p:nvSpPr>
            <p:cNvPr id="364" name="TextBox 23"/>
            <p:cNvSpPr/>
            <p:nvPr/>
          </p:nvSpPr>
          <p:spPr>
            <a:xfrm>
              <a:off x="978350" y="1235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90" tIns="34290" rIns="34290" bIns="34290" numCol="1" anchor="t">
              <a:spAutoFit/>
            </a:bodyPr>
            <a:lstStyle/>
            <a:p>
              <a:pPr defTabSz="342900">
                <a:defRPr sz="2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825"/>
                <a:t>Observatory </a:t>
              </a:r>
            </a:p>
            <a:p>
              <a:pPr defTabSz="342900">
                <a:defRPr sz="2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825"/>
                <a:t>Final Build</a:t>
              </a:r>
            </a:p>
          </p:txBody>
        </p:sp>
      </p:grpSp>
      <p:sp>
        <p:nvSpPr>
          <p:cNvPr id="366" name="Title 3"/>
          <p:cNvSpPr txBox="1">
            <a:spLocks noGrp="1"/>
          </p:cNvSpPr>
          <p:nvPr>
            <p:ph type="title"/>
          </p:nvPr>
        </p:nvSpPr>
        <p:spPr>
          <a:xfrm>
            <a:off x="1516731" y="123630"/>
            <a:ext cx="6172200" cy="520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4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3600" dirty="0"/>
              <a:t>Remaining I&amp;T Activities</a:t>
            </a:r>
          </a:p>
        </p:txBody>
      </p:sp>
      <p:grpSp>
        <p:nvGrpSpPr>
          <p:cNvPr id="369" name="Group 60"/>
          <p:cNvGrpSpPr/>
          <p:nvPr/>
        </p:nvGrpSpPr>
        <p:grpSpPr>
          <a:xfrm>
            <a:off x="2617839" y="975278"/>
            <a:ext cx="5180903" cy="433193"/>
            <a:chOff x="0" y="0"/>
            <a:chExt cx="13815739" cy="1155179"/>
          </a:xfrm>
        </p:grpSpPr>
        <p:sp>
          <p:nvSpPr>
            <p:cNvPr id="367" name="Elbow Connector 24"/>
            <p:cNvSpPr/>
            <p:nvPr/>
          </p:nvSpPr>
          <p:spPr>
            <a:xfrm flipH="1">
              <a:off x="0" y="0"/>
              <a:ext cx="13815741" cy="78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AAABAA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368" name="Straight Arrow Connector 48"/>
            <p:cNvSpPr/>
            <p:nvPr/>
          </p:nvSpPr>
          <p:spPr>
            <a:xfrm flipH="1">
              <a:off x="12927" y="786703"/>
              <a:ext cx="1" cy="368477"/>
            </a:xfrm>
            <a:prstGeom prst="line">
              <a:avLst/>
            </a:prstGeom>
            <a:noFill/>
            <a:ln w="25400" cap="flat">
              <a:solidFill>
                <a:srgbClr val="AAABA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grpSp>
        <p:nvGrpSpPr>
          <p:cNvPr id="372" name="Group 59"/>
          <p:cNvGrpSpPr/>
          <p:nvPr/>
        </p:nvGrpSpPr>
        <p:grpSpPr>
          <a:xfrm>
            <a:off x="2617839" y="2212435"/>
            <a:ext cx="3233469" cy="468661"/>
            <a:chOff x="0" y="0"/>
            <a:chExt cx="8622583" cy="1249761"/>
          </a:xfrm>
        </p:grpSpPr>
        <p:sp>
          <p:nvSpPr>
            <p:cNvPr id="370" name="Elbow Connector 31"/>
            <p:cNvSpPr/>
            <p:nvPr/>
          </p:nvSpPr>
          <p:spPr>
            <a:xfrm flipH="1">
              <a:off x="0" y="0"/>
              <a:ext cx="8622585" cy="81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AAABAA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371" name="Straight Arrow Connector 49"/>
            <p:cNvSpPr/>
            <p:nvPr/>
          </p:nvSpPr>
          <p:spPr>
            <a:xfrm flipH="1">
              <a:off x="12928" y="804981"/>
              <a:ext cx="1" cy="444781"/>
            </a:xfrm>
            <a:prstGeom prst="line">
              <a:avLst/>
            </a:prstGeom>
            <a:noFill/>
            <a:ln w="25400" cap="flat">
              <a:solidFill>
                <a:srgbClr val="AAABA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grpSp>
        <p:nvGrpSpPr>
          <p:cNvPr id="375" name="Group 58"/>
          <p:cNvGrpSpPr/>
          <p:nvPr/>
        </p:nvGrpSpPr>
        <p:grpSpPr>
          <a:xfrm>
            <a:off x="2602838" y="2913352"/>
            <a:ext cx="3233469" cy="471826"/>
            <a:chOff x="0" y="0"/>
            <a:chExt cx="8622583" cy="1258201"/>
          </a:xfrm>
        </p:grpSpPr>
        <p:sp>
          <p:nvSpPr>
            <p:cNvPr id="373" name="Elbow Connector 37"/>
            <p:cNvSpPr/>
            <p:nvPr/>
          </p:nvSpPr>
          <p:spPr>
            <a:xfrm flipH="1">
              <a:off x="0" y="0"/>
              <a:ext cx="8622585" cy="81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AAABAA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374" name="Straight Arrow Connector 53"/>
            <p:cNvSpPr/>
            <p:nvPr/>
          </p:nvSpPr>
          <p:spPr>
            <a:xfrm flipH="1">
              <a:off x="12930" y="813421"/>
              <a:ext cx="1" cy="444781"/>
            </a:xfrm>
            <a:prstGeom prst="line">
              <a:avLst/>
            </a:prstGeom>
            <a:noFill/>
            <a:ln w="25400" cap="flat">
              <a:solidFill>
                <a:srgbClr val="AAABA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grpSp>
        <p:nvGrpSpPr>
          <p:cNvPr id="378" name="Group 57"/>
          <p:cNvGrpSpPr/>
          <p:nvPr/>
        </p:nvGrpSpPr>
        <p:grpSpPr>
          <a:xfrm>
            <a:off x="2642449" y="4347949"/>
            <a:ext cx="1903434" cy="268532"/>
            <a:chOff x="0" y="0"/>
            <a:chExt cx="5075823" cy="716083"/>
          </a:xfrm>
        </p:grpSpPr>
        <p:sp>
          <p:nvSpPr>
            <p:cNvPr id="376" name="Elbow Connector 40"/>
            <p:cNvSpPr/>
            <p:nvPr/>
          </p:nvSpPr>
          <p:spPr>
            <a:xfrm flipH="1">
              <a:off x="0" y="-1"/>
              <a:ext cx="5075825" cy="44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AAABAA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  <p:sp>
          <p:nvSpPr>
            <p:cNvPr id="377" name="Straight Arrow Connector 54"/>
            <p:cNvSpPr/>
            <p:nvPr/>
          </p:nvSpPr>
          <p:spPr>
            <a:xfrm flipH="1">
              <a:off x="12282" y="444267"/>
              <a:ext cx="1" cy="271817"/>
            </a:xfrm>
            <a:prstGeom prst="line">
              <a:avLst/>
            </a:prstGeom>
            <a:noFill/>
            <a:ln w="25400" cap="flat">
              <a:solidFill>
                <a:srgbClr val="AAABA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algn="l" defTabSz="342900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grpSp>
        <p:nvGrpSpPr>
          <p:cNvPr id="437" name="Group 65"/>
          <p:cNvGrpSpPr/>
          <p:nvPr/>
        </p:nvGrpSpPr>
        <p:grpSpPr>
          <a:xfrm>
            <a:off x="1099906" y="1302348"/>
            <a:ext cx="6905427" cy="1170221"/>
            <a:chOff x="0" y="0"/>
            <a:chExt cx="18414471" cy="3120588"/>
          </a:xfrm>
        </p:grpSpPr>
        <p:grpSp>
          <p:nvGrpSpPr>
            <p:cNvPr id="435" name="Group 2"/>
            <p:cNvGrpSpPr/>
            <p:nvPr/>
          </p:nvGrpSpPr>
          <p:grpSpPr>
            <a:xfrm>
              <a:off x="0" y="0"/>
              <a:ext cx="18414471" cy="3120588"/>
              <a:chOff x="0" y="0"/>
              <a:chExt cx="18414469" cy="3120587"/>
            </a:xfrm>
          </p:grpSpPr>
          <p:sp>
            <p:nvSpPr>
              <p:cNvPr id="379" name="Rounded Rectangle 1"/>
              <p:cNvSpPr/>
              <p:nvPr/>
            </p:nvSpPr>
            <p:spPr>
              <a:xfrm>
                <a:off x="143367" y="0"/>
                <a:ext cx="18271102" cy="3120587"/>
              </a:xfrm>
              <a:prstGeom prst="roundRect">
                <a:avLst>
                  <a:gd name="adj" fmla="val 16667"/>
                </a:avLst>
              </a:prstGeom>
              <a:solidFill>
                <a:srgbClr val="D9D9D9">
                  <a:alpha val="20000"/>
                </a:srgbClr>
              </a:solidFill>
              <a:ln w="12700" cap="flat">
                <a:noFill/>
                <a:miter lim="400000"/>
              </a:ln>
              <a:effectLst>
                <a:outerShdw blurRad="635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3429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00"/>
              </a:p>
            </p:txBody>
          </p:sp>
          <p:grpSp>
            <p:nvGrpSpPr>
              <p:cNvPr id="434" name="Group 21"/>
              <p:cNvGrpSpPr/>
              <p:nvPr/>
            </p:nvGrpSpPr>
            <p:grpSpPr>
              <a:xfrm>
                <a:off x="0" y="311584"/>
                <a:ext cx="17410348" cy="2641665"/>
                <a:chOff x="0" y="0"/>
                <a:chExt cx="17410347" cy="2641664"/>
              </a:xfrm>
            </p:grpSpPr>
            <p:sp>
              <p:nvSpPr>
                <p:cNvPr id="380" name="TextBox 15"/>
                <p:cNvSpPr txBox="1"/>
                <p:nvPr/>
              </p:nvSpPr>
              <p:spPr>
                <a:xfrm>
                  <a:off x="0" y="492874"/>
                  <a:ext cx="3312407" cy="12003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4290" tIns="34290" rIns="34290" bIns="34290" numCol="1" anchor="t">
                  <a:spAutoFit/>
                </a:bodyPr>
                <a:lstStyle/>
                <a:p>
                  <a:pPr defTabSz="342900">
                    <a:defRPr sz="22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825"/>
                    <a:t>Observatory </a:t>
                  </a:r>
                  <a:br>
                    <a:rPr sz="825"/>
                  </a:br>
                  <a:r>
                    <a:rPr sz="825"/>
                    <a:t>Pre-environmental Deployments</a:t>
                  </a:r>
                </a:p>
              </p:txBody>
            </p:sp>
            <p:grpSp>
              <p:nvGrpSpPr>
                <p:cNvPr id="433" name="Group 20"/>
                <p:cNvGrpSpPr/>
                <p:nvPr/>
              </p:nvGrpSpPr>
              <p:grpSpPr>
                <a:xfrm>
                  <a:off x="3375251" y="0"/>
                  <a:ext cx="14035096" cy="2641664"/>
                  <a:chOff x="0" y="0"/>
                  <a:chExt cx="14035095" cy="2641663"/>
                </a:xfrm>
              </p:grpSpPr>
              <p:grpSp>
                <p:nvGrpSpPr>
                  <p:cNvPr id="412" name="Diagram 9"/>
                  <p:cNvGrpSpPr/>
                  <p:nvPr/>
                </p:nvGrpSpPr>
                <p:grpSpPr>
                  <a:xfrm>
                    <a:off x="0" y="0"/>
                    <a:ext cx="14035095" cy="1096905"/>
                    <a:chOff x="0" y="0"/>
                    <a:chExt cx="14035094" cy="1096904"/>
                  </a:xfrm>
                </p:grpSpPr>
                <p:grpSp>
                  <p:nvGrpSpPr>
                    <p:cNvPr id="383" name="Group"/>
                    <p:cNvGrpSpPr/>
                    <p:nvPr/>
                  </p:nvGrpSpPr>
                  <p:grpSpPr>
                    <a:xfrm>
                      <a:off x="0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381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300038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382" name="Deploy Wings"/>
                      <p:cNvSpPr txBox="1"/>
                      <p:nvPr/>
                    </p:nvSpPr>
                    <p:spPr>
                      <a:xfrm>
                        <a:off x="32128" y="389945"/>
                        <a:ext cx="1287733" cy="31701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8001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Deploy Wings</a:t>
                        </a:r>
                      </a:p>
                    </p:txBody>
                  </p:sp>
                </p:grpSp>
                <p:sp>
                  <p:nvSpPr>
                    <p:cNvPr id="384" name="Arrow"/>
                    <p:cNvSpPr/>
                    <p:nvPr/>
                  </p:nvSpPr>
                  <p:spPr>
                    <a:xfrm>
                      <a:off x="1466958" y="405888"/>
                      <a:ext cx="243739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387" name="Group"/>
                    <p:cNvGrpSpPr/>
                    <p:nvPr/>
                  </p:nvGrpSpPr>
                  <p:grpSpPr>
                    <a:xfrm>
                      <a:off x="1811871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385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00B0F0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386" name="Cryocooler field joint mate"/>
                      <p:cNvSpPr txBox="1"/>
                      <p:nvPr/>
                    </p:nvSpPr>
                    <p:spPr>
                      <a:xfrm>
                        <a:off x="32128" y="349764"/>
                        <a:ext cx="1287733" cy="39737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17145" tIns="17145" rIns="17145" bIns="17145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defRPr sz="1100" i="1">
                            <a:solidFill>
                              <a:srgbClr val="EEECE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413"/>
                          <a:t>Cryocooler field joint mate</a:t>
                        </a:r>
                      </a:p>
                    </p:txBody>
                  </p:sp>
                </p:grpSp>
                <p:sp>
                  <p:nvSpPr>
                    <p:cNvPr id="388" name="Arrow"/>
                    <p:cNvSpPr/>
                    <p:nvPr/>
                  </p:nvSpPr>
                  <p:spPr>
                    <a:xfrm>
                      <a:off x="3278830" y="405888"/>
                      <a:ext cx="243739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391" name="Group"/>
                    <p:cNvGrpSpPr/>
                    <p:nvPr/>
                  </p:nvGrpSpPr>
                  <p:grpSpPr>
                    <a:xfrm>
                      <a:off x="3623743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389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390" name="Stow Wings"/>
                      <p:cNvSpPr txBox="1"/>
                      <p:nvPr/>
                    </p:nvSpPr>
                    <p:spPr>
                      <a:xfrm>
                        <a:off x="32128" y="389945"/>
                        <a:ext cx="1287733" cy="31701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Stow Wings</a:t>
                        </a:r>
                      </a:p>
                    </p:txBody>
                  </p:sp>
                </p:grpSp>
                <p:sp>
                  <p:nvSpPr>
                    <p:cNvPr id="392" name="Arrow"/>
                    <p:cNvSpPr/>
                    <p:nvPr/>
                  </p:nvSpPr>
                  <p:spPr>
                    <a:xfrm>
                      <a:off x="5090703" y="405888"/>
                      <a:ext cx="243740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395" name="Group"/>
                    <p:cNvGrpSpPr/>
                    <p:nvPr/>
                  </p:nvGrpSpPr>
                  <p:grpSpPr>
                    <a:xfrm>
                      <a:off x="5435615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393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394" name="Full Stow UPS"/>
                      <p:cNvSpPr txBox="1"/>
                      <p:nvPr/>
                    </p:nvSpPr>
                    <p:spPr>
                      <a:xfrm>
                        <a:off x="32128" y="389945"/>
                        <a:ext cx="1287733" cy="31701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Full Stow UPS</a:t>
                        </a:r>
                      </a:p>
                    </p:txBody>
                  </p:sp>
                </p:grpSp>
                <p:sp>
                  <p:nvSpPr>
                    <p:cNvPr id="396" name="Arrow"/>
                    <p:cNvSpPr/>
                    <p:nvPr/>
                  </p:nvSpPr>
                  <p:spPr>
                    <a:xfrm>
                      <a:off x="6902576" y="405888"/>
                      <a:ext cx="243739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399" name="Group"/>
                    <p:cNvGrpSpPr/>
                    <p:nvPr/>
                  </p:nvGrpSpPr>
                  <p:grpSpPr>
                    <a:xfrm>
                      <a:off x="7247487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397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398" name="Bipod Release 1st Motion"/>
                      <p:cNvSpPr txBox="1"/>
                      <p:nvPr/>
                    </p:nvSpPr>
                    <p:spPr>
                      <a:xfrm>
                        <a:off x="32128" y="292996"/>
                        <a:ext cx="1287733" cy="510908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Bipod Release 1st Motion</a:t>
                        </a:r>
                      </a:p>
                    </p:txBody>
                  </p:sp>
                </p:grpSp>
                <p:sp>
                  <p:nvSpPr>
                    <p:cNvPr id="400" name="Arrow"/>
                    <p:cNvSpPr/>
                    <p:nvPr/>
                  </p:nvSpPr>
                  <p:spPr>
                    <a:xfrm>
                      <a:off x="8714447" y="405888"/>
                      <a:ext cx="243739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403" name="Group"/>
                    <p:cNvGrpSpPr/>
                    <p:nvPr/>
                  </p:nvGrpSpPr>
                  <p:grpSpPr>
                    <a:xfrm>
                      <a:off x="9059360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401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02" name="Deploy Tower"/>
                      <p:cNvSpPr txBox="1"/>
                      <p:nvPr/>
                    </p:nvSpPr>
                    <p:spPr>
                      <a:xfrm>
                        <a:off x="32128" y="389945"/>
                        <a:ext cx="1287733" cy="31701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Deploy Tower</a:t>
                        </a:r>
                      </a:p>
                    </p:txBody>
                  </p:sp>
                </p:grpSp>
                <p:sp>
                  <p:nvSpPr>
                    <p:cNvPr id="404" name="Arrow"/>
                    <p:cNvSpPr/>
                    <p:nvPr/>
                  </p:nvSpPr>
                  <p:spPr>
                    <a:xfrm>
                      <a:off x="10526320" y="405888"/>
                      <a:ext cx="243739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407" name="Group"/>
                    <p:cNvGrpSpPr/>
                    <p:nvPr/>
                  </p:nvGrpSpPr>
                  <p:grpSpPr>
                    <a:xfrm>
                      <a:off x="10871231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405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06" name="Partial Stow UPS"/>
                      <p:cNvSpPr txBox="1"/>
                      <p:nvPr/>
                    </p:nvSpPr>
                    <p:spPr>
                      <a:xfrm>
                        <a:off x="32128" y="292996"/>
                        <a:ext cx="1287733" cy="510908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Partial Stow UPS</a:t>
                        </a:r>
                      </a:p>
                    </p:txBody>
                  </p:sp>
                </p:grpSp>
                <p:sp>
                  <p:nvSpPr>
                    <p:cNvPr id="408" name="Arrow"/>
                    <p:cNvSpPr/>
                    <p:nvPr/>
                  </p:nvSpPr>
                  <p:spPr>
                    <a:xfrm>
                      <a:off x="12338191" y="405888"/>
                      <a:ext cx="243739" cy="28512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200025">
                        <a:lnSpc>
                          <a:spcPct val="90000"/>
                        </a:lnSpc>
                        <a:spcBef>
                          <a:spcPts val="563"/>
                        </a:spcBef>
                        <a:defRPr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413"/>
                    </a:p>
                  </p:txBody>
                </p:sp>
                <p:grpSp>
                  <p:nvGrpSpPr>
                    <p:cNvPr id="411" name="Group"/>
                    <p:cNvGrpSpPr/>
                    <p:nvPr/>
                  </p:nvGrpSpPr>
                  <p:grpSpPr>
                    <a:xfrm>
                      <a:off x="12683104" y="0"/>
                      <a:ext cx="1351990" cy="1096904"/>
                      <a:chOff x="0" y="0"/>
                      <a:chExt cx="1351989" cy="1096903"/>
                    </a:xfrm>
                  </p:grpSpPr>
                  <p:sp>
                    <p:nvSpPr>
                      <p:cNvPr id="409" name="Rounded Rectangle"/>
                      <p:cNvSpPr/>
                      <p:nvPr/>
                    </p:nvSpPr>
                    <p:spPr>
                      <a:xfrm>
                        <a:off x="0" y="0"/>
                        <a:ext cx="1351989" cy="109690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10" name="Install 4-bar/J3 Panel MRDs"/>
                      <p:cNvSpPr txBox="1"/>
                      <p:nvPr/>
                    </p:nvSpPr>
                    <p:spPr>
                      <a:xfrm>
                        <a:off x="32128" y="292996"/>
                        <a:ext cx="1287733" cy="510908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Install 4-bar/J3 Panel MRDs</a:t>
                        </a:r>
                      </a:p>
                    </p:txBody>
                  </p:sp>
                </p:grpSp>
              </p:grpSp>
              <p:grpSp>
                <p:nvGrpSpPr>
                  <p:cNvPr id="432" name="Diagram 16"/>
                  <p:cNvGrpSpPr/>
                  <p:nvPr/>
                </p:nvGrpSpPr>
                <p:grpSpPr>
                  <a:xfrm>
                    <a:off x="142" y="1556916"/>
                    <a:ext cx="8614978" cy="1084747"/>
                    <a:chOff x="0" y="0"/>
                    <a:chExt cx="8614977" cy="1084746"/>
                  </a:xfrm>
                </p:grpSpPr>
                <p:grpSp>
                  <p:nvGrpSpPr>
                    <p:cNvPr id="415" name="Group"/>
                    <p:cNvGrpSpPr/>
                    <p:nvPr/>
                  </p:nvGrpSpPr>
                  <p:grpSpPr>
                    <a:xfrm>
                      <a:off x="0" y="0"/>
                      <a:ext cx="1388536" cy="1084746"/>
                      <a:chOff x="0" y="0"/>
                      <a:chExt cx="1388535" cy="1084745"/>
                    </a:xfrm>
                  </p:grpSpPr>
                  <p:sp>
                    <p:nvSpPr>
                      <p:cNvPr id="413" name="Rounded Rectangle"/>
                      <p:cNvSpPr/>
                      <p:nvPr/>
                    </p:nvSpPr>
                    <p:spPr>
                      <a:xfrm>
                        <a:off x="0" y="0"/>
                        <a:ext cx="1388535" cy="1084745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300038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  <a:endParaRPr sz="525"/>
                      </a:p>
                    </p:txBody>
                  </p:sp>
                  <p:sp>
                    <p:nvSpPr>
                      <p:cNvPr id="414" name="Stow Tower"/>
                      <p:cNvSpPr txBox="1"/>
                      <p:nvPr/>
                    </p:nvSpPr>
                    <p:spPr>
                      <a:xfrm>
                        <a:off x="31771" y="383868"/>
                        <a:ext cx="1324991" cy="31700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8001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Stow Tower</a:t>
                        </a:r>
                      </a:p>
                    </p:txBody>
                  </p:sp>
                </p:grpSp>
                <p:sp>
                  <p:nvSpPr>
                    <p:cNvPr id="416" name="Arrow"/>
                    <p:cNvSpPr/>
                    <p:nvPr/>
                  </p:nvSpPr>
                  <p:spPr>
                    <a:xfrm>
                      <a:off x="1493054" y="412768"/>
                      <a:ext cx="221581" cy="25920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166688">
                        <a:lnSpc>
                          <a:spcPct val="90000"/>
                        </a:lnSpc>
                        <a:spcBef>
                          <a:spcPts val="563"/>
                        </a:spcBef>
                        <a:defRPr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338"/>
                    </a:p>
                  </p:txBody>
                </p:sp>
                <p:grpSp>
                  <p:nvGrpSpPr>
                    <p:cNvPr id="419" name="Group"/>
                    <p:cNvGrpSpPr/>
                    <p:nvPr/>
                  </p:nvGrpSpPr>
                  <p:grpSpPr>
                    <a:xfrm>
                      <a:off x="1806610" y="0"/>
                      <a:ext cx="1388536" cy="1084746"/>
                      <a:chOff x="0" y="0"/>
                      <a:chExt cx="1388535" cy="1084745"/>
                    </a:xfrm>
                  </p:grpSpPr>
                  <p:sp>
                    <p:nvSpPr>
                      <p:cNvPr id="417" name="Rounded Rectangle"/>
                      <p:cNvSpPr/>
                      <p:nvPr/>
                    </p:nvSpPr>
                    <p:spPr>
                      <a:xfrm>
                        <a:off x="0" y="0"/>
                        <a:ext cx="1388535" cy="1084745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66700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18" name="Full Stow UPS"/>
                      <p:cNvSpPr txBox="1"/>
                      <p:nvPr/>
                    </p:nvSpPr>
                    <p:spPr>
                      <a:xfrm>
                        <a:off x="31771" y="383868"/>
                        <a:ext cx="1324991" cy="31700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7112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Full Stow UPS</a:t>
                        </a:r>
                      </a:p>
                    </p:txBody>
                  </p:sp>
                </p:grpSp>
                <p:sp>
                  <p:nvSpPr>
                    <p:cNvPr id="420" name="Arrow"/>
                    <p:cNvSpPr/>
                    <p:nvPr/>
                  </p:nvSpPr>
                  <p:spPr>
                    <a:xfrm>
                      <a:off x="3299664" y="412768"/>
                      <a:ext cx="221581" cy="25920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166688">
                        <a:lnSpc>
                          <a:spcPct val="90000"/>
                        </a:lnSpc>
                        <a:spcBef>
                          <a:spcPts val="563"/>
                        </a:spcBef>
                        <a:defRPr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338"/>
                    </a:p>
                  </p:txBody>
                </p:sp>
                <p:grpSp>
                  <p:nvGrpSpPr>
                    <p:cNvPr id="423" name="Group"/>
                    <p:cNvGrpSpPr/>
                    <p:nvPr/>
                  </p:nvGrpSpPr>
                  <p:grpSpPr>
                    <a:xfrm>
                      <a:off x="3613220" y="0"/>
                      <a:ext cx="1388536" cy="1084746"/>
                      <a:chOff x="0" y="0"/>
                      <a:chExt cx="1388535" cy="1084745"/>
                    </a:xfrm>
                  </p:grpSpPr>
                  <p:sp>
                    <p:nvSpPr>
                      <p:cNvPr id="421" name="Rounded Rectangle"/>
                      <p:cNvSpPr/>
                      <p:nvPr/>
                    </p:nvSpPr>
                    <p:spPr>
                      <a:xfrm>
                        <a:off x="0" y="0"/>
                        <a:ext cx="1388535" cy="1084745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00B0F0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22" name="OBS Closeout Operations"/>
                      <p:cNvSpPr txBox="1"/>
                      <p:nvPr/>
                    </p:nvSpPr>
                    <p:spPr>
                      <a:xfrm>
                        <a:off x="31771" y="286919"/>
                        <a:ext cx="1324991" cy="510907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EEECE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OBS Closeout Operations</a:t>
                        </a:r>
                      </a:p>
                    </p:txBody>
                  </p:sp>
                </p:grpSp>
                <p:sp>
                  <p:nvSpPr>
                    <p:cNvPr id="424" name="Arrow"/>
                    <p:cNvSpPr/>
                    <p:nvPr/>
                  </p:nvSpPr>
                  <p:spPr>
                    <a:xfrm>
                      <a:off x="5106273" y="412768"/>
                      <a:ext cx="221581" cy="25920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166688">
                        <a:lnSpc>
                          <a:spcPct val="90000"/>
                        </a:lnSpc>
                        <a:spcBef>
                          <a:spcPts val="563"/>
                        </a:spcBef>
                        <a:defRPr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338"/>
                    </a:p>
                  </p:txBody>
                </p:sp>
                <p:grpSp>
                  <p:nvGrpSpPr>
                    <p:cNvPr id="427" name="Group"/>
                    <p:cNvGrpSpPr/>
                    <p:nvPr/>
                  </p:nvGrpSpPr>
                  <p:grpSpPr>
                    <a:xfrm>
                      <a:off x="5419831" y="0"/>
                      <a:ext cx="1388537" cy="1084746"/>
                      <a:chOff x="0" y="0"/>
                      <a:chExt cx="1388535" cy="1084745"/>
                    </a:xfrm>
                  </p:grpSpPr>
                  <p:sp>
                    <p:nvSpPr>
                      <p:cNvPr id="425" name="Rounded Rectangle"/>
                      <p:cNvSpPr/>
                      <p:nvPr/>
                    </p:nvSpPr>
                    <p:spPr>
                      <a:xfrm>
                        <a:off x="0" y="0"/>
                        <a:ext cx="1388535" cy="1084745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26" name="CST4/ GSEG 3"/>
                      <p:cNvSpPr txBox="1"/>
                      <p:nvPr/>
                    </p:nvSpPr>
                    <p:spPr>
                      <a:xfrm>
                        <a:off x="31771" y="286919"/>
                        <a:ext cx="1324991" cy="510907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CST4/ GSEG 3</a:t>
                        </a:r>
                      </a:p>
                    </p:txBody>
                  </p:sp>
                </p:grpSp>
                <p:sp>
                  <p:nvSpPr>
                    <p:cNvPr id="428" name="Arrow"/>
                    <p:cNvSpPr/>
                    <p:nvPr/>
                  </p:nvSpPr>
                  <p:spPr>
                    <a:xfrm>
                      <a:off x="6912885" y="412768"/>
                      <a:ext cx="221581" cy="25920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  <a:solidFill>
                      <a:srgbClr val="A9AFB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90" tIns="34290" rIns="34290" bIns="34290" numCol="1" anchor="ctr">
                      <a:noAutofit/>
                    </a:bodyPr>
                    <a:lstStyle/>
                    <a:p>
                      <a:pPr defTabSz="166688">
                        <a:lnSpc>
                          <a:spcPct val="90000"/>
                        </a:lnSpc>
                        <a:spcBef>
                          <a:spcPts val="563"/>
                        </a:spcBef>
                        <a:defRPr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338"/>
                    </a:p>
                  </p:txBody>
                </p:sp>
                <p:grpSp>
                  <p:nvGrpSpPr>
                    <p:cNvPr id="431" name="Group"/>
                    <p:cNvGrpSpPr/>
                    <p:nvPr/>
                  </p:nvGrpSpPr>
                  <p:grpSpPr>
                    <a:xfrm>
                      <a:off x="7226441" y="0"/>
                      <a:ext cx="1388536" cy="1084746"/>
                      <a:chOff x="0" y="0"/>
                      <a:chExt cx="1388535" cy="1084745"/>
                    </a:xfrm>
                  </p:grpSpPr>
                  <p:sp>
                    <p:nvSpPr>
                      <p:cNvPr id="429" name="Rounded Rectangle"/>
                      <p:cNvSpPr/>
                      <p:nvPr/>
                    </p:nvSpPr>
                    <p:spPr>
                      <a:xfrm>
                        <a:off x="0" y="0"/>
                        <a:ext cx="1388535" cy="1084745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olidFill>
                        <a:srgbClr val="FFFFFF"/>
                      </a:solidFill>
                      <a:ln w="25400" cap="flat">
                        <a:solidFill>
                          <a:srgbClr val="1C427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34290" tIns="34290" rIns="34290" bIns="34290" numCol="1" anchor="ctr">
                        <a:noAutofit/>
                      </a:bodyPr>
                      <a:lstStyle/>
                      <a:p>
                        <a:pPr defTabSz="200025">
                          <a:lnSpc>
                            <a:spcPct val="90000"/>
                          </a:lnSpc>
                          <a:spcBef>
                            <a:spcPts val="563"/>
                          </a:spcBef>
                          <a:defRPr sz="32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 sz="1200"/>
                      </a:p>
                    </p:txBody>
                  </p:sp>
                  <p:sp>
                    <p:nvSpPr>
                      <p:cNvPr id="430" name="Launch Lock Tower Cable Tray"/>
                      <p:cNvSpPr txBox="1"/>
                      <p:nvPr/>
                    </p:nvSpPr>
                    <p:spPr>
                      <a:xfrm>
                        <a:off x="31771" y="189973"/>
                        <a:ext cx="1324991" cy="704805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  </a:ext>
                      </a:extLst>
                    </p:spPr>
                    <p:txBody>
                      <a:bodyPr wrap="square" lIns="22860" tIns="22860" rIns="22860" bIns="22860" numCol="1" anchor="ctr">
                        <a:spAutoFit/>
                      </a:bodyPr>
                      <a:lstStyle>
                        <a:lvl1pPr defTabSz="53340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defRPr sz="1400" i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r>
                          <a:rPr sz="525"/>
                          <a:t>Launch Lock Tower Cable Tray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436" name="Right Arrow 64"/>
            <p:cNvSpPr/>
            <p:nvPr/>
          </p:nvSpPr>
          <p:spPr>
            <a:xfrm>
              <a:off x="17531703" y="713732"/>
              <a:ext cx="219457" cy="2926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AABAA"/>
            </a:solidFill>
            <a:ln w="12700" cap="flat">
              <a:solidFill>
                <a:srgbClr val="AAABAA"/>
              </a:solidFill>
              <a:prstDash val="solid"/>
              <a:round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sp>
        <p:nvSpPr>
          <p:cNvPr id="438" name="TextBox 11"/>
          <p:cNvSpPr txBox="1"/>
          <p:nvPr/>
        </p:nvSpPr>
        <p:spPr>
          <a:xfrm>
            <a:off x="2379454" y="654201"/>
            <a:ext cx="30008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34290" bIns="34290">
            <a:spAutoFit/>
          </a:bodyPr>
          <a:lstStyle>
            <a:lvl1pPr algn="l" defTabSz="914400">
              <a:defRPr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1"/>
            </a:pPr>
            <a:r>
              <a:rPr sz="1200"/>
              <a:t>✓</a:t>
            </a:r>
          </a:p>
        </p:txBody>
      </p:sp>
      <p:sp>
        <p:nvSpPr>
          <p:cNvPr id="439" name="TextBox 50"/>
          <p:cNvSpPr txBox="1"/>
          <p:nvPr/>
        </p:nvSpPr>
        <p:spPr>
          <a:xfrm>
            <a:off x="3067151" y="654201"/>
            <a:ext cx="30008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34290" bIns="34290">
            <a:spAutoFit/>
          </a:bodyPr>
          <a:lstStyle>
            <a:lvl1pPr algn="l" defTabSz="914400">
              <a:defRPr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1"/>
            </a:pPr>
            <a:r>
              <a:rPr sz="1200"/>
              <a:t>✓</a:t>
            </a:r>
          </a:p>
        </p:txBody>
      </p:sp>
      <p:sp>
        <p:nvSpPr>
          <p:cNvPr id="440" name="TextBox 61"/>
          <p:cNvSpPr txBox="1"/>
          <p:nvPr/>
        </p:nvSpPr>
        <p:spPr>
          <a:xfrm>
            <a:off x="3754848" y="654201"/>
            <a:ext cx="30008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34290" bIns="34290">
            <a:spAutoFit/>
          </a:bodyPr>
          <a:lstStyle>
            <a:lvl1pPr algn="l" defTabSz="914400">
              <a:defRPr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1"/>
            </a:pPr>
            <a:r>
              <a:rPr sz="1200"/>
              <a:t>✓</a:t>
            </a:r>
          </a:p>
        </p:txBody>
      </p:sp>
      <p:sp>
        <p:nvSpPr>
          <p:cNvPr id="441" name="TextBox 62"/>
          <p:cNvSpPr txBox="1"/>
          <p:nvPr/>
        </p:nvSpPr>
        <p:spPr>
          <a:xfrm>
            <a:off x="4442545" y="654201"/>
            <a:ext cx="30008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34290" bIns="34290">
            <a:spAutoFit/>
          </a:bodyPr>
          <a:lstStyle>
            <a:lvl1pPr algn="l" defTabSz="914400">
              <a:defRPr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1"/>
            </a:pPr>
            <a:r>
              <a:rPr sz="1200"/>
              <a:t>✓</a:t>
            </a:r>
          </a:p>
        </p:txBody>
      </p:sp>
      <p:grpSp>
        <p:nvGrpSpPr>
          <p:cNvPr id="446" name="Group 27"/>
          <p:cNvGrpSpPr/>
          <p:nvPr/>
        </p:nvGrpSpPr>
        <p:grpSpPr>
          <a:xfrm>
            <a:off x="5453454" y="4597551"/>
            <a:ext cx="646236" cy="704175"/>
            <a:chOff x="0" y="0"/>
            <a:chExt cx="1723295" cy="1877798"/>
          </a:xfrm>
        </p:grpSpPr>
        <p:sp>
          <p:nvSpPr>
            <p:cNvPr id="442" name="TextBox 56"/>
            <p:cNvSpPr/>
            <p:nvPr/>
          </p:nvSpPr>
          <p:spPr>
            <a:xfrm>
              <a:off x="0" y="6077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90" tIns="34290" rIns="34290" bIns="34290" numCol="1" anchor="t">
              <a:spAutoFit/>
            </a:bodyPr>
            <a:lstStyle>
              <a:lvl1pPr algn="l" defTabSz="914400"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900"/>
                <a:t>Blue boxes are first time activities</a:t>
              </a:r>
            </a:p>
          </p:txBody>
        </p:sp>
        <p:grpSp>
          <p:nvGrpSpPr>
            <p:cNvPr id="445" name="Group 26"/>
            <p:cNvGrpSpPr/>
            <p:nvPr/>
          </p:nvGrpSpPr>
          <p:grpSpPr>
            <a:xfrm>
              <a:off x="0" y="-1"/>
              <a:ext cx="1723296" cy="1331558"/>
              <a:chOff x="0" y="0"/>
              <a:chExt cx="1723295" cy="1331556"/>
            </a:xfrm>
          </p:grpSpPr>
          <p:sp>
            <p:nvSpPr>
              <p:cNvPr id="443" name="TextBox 63"/>
              <p:cNvSpPr/>
              <p:nvPr/>
            </p:nvSpPr>
            <p:spPr>
              <a:xfrm>
                <a:off x="0" y="0"/>
                <a:ext cx="1270000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algn="l" defTabSz="914400">
                  <a:defRPr sz="32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b="1"/>
                </a:pPr>
                <a:r>
                  <a:rPr sz="1200"/>
                  <a:t>✓</a:t>
                </a:r>
              </a:p>
            </p:txBody>
          </p:sp>
          <p:sp>
            <p:nvSpPr>
              <p:cNvPr id="444" name="TextBox 69"/>
              <p:cNvSpPr/>
              <p:nvPr/>
            </p:nvSpPr>
            <p:spPr>
              <a:xfrm>
                <a:off x="453295" y="6155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algn="l" defTabSz="914400">
                  <a:def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sz="900"/>
                  <a:t>= Completed activities</a:t>
                </a:r>
              </a:p>
            </p:txBody>
          </p:sp>
        </p:grpSp>
      </p:grpSp>
      <p:pic>
        <p:nvPicPr>
          <p:cNvPr id="447" name="meatball1.jpg" descr="meatball1.jpg"/>
          <p:cNvPicPr>
            <a:picLocks noChangeAspect="1"/>
          </p:cNvPicPr>
          <p:nvPr/>
        </p:nvPicPr>
        <p:blipFill>
          <a:blip r:embed="rId2"/>
          <a:srcRect l="920" t="231" r="641" b="220"/>
          <a:stretch>
            <a:fillRect/>
          </a:stretch>
        </p:blipFill>
        <p:spPr>
          <a:xfrm>
            <a:off x="167412" y="126376"/>
            <a:ext cx="571649" cy="477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6" y="0"/>
                </a:moveTo>
                <a:cubicBezTo>
                  <a:pt x="9393" y="17"/>
                  <a:pt x="8888" y="39"/>
                  <a:pt x="8851" y="61"/>
                </a:cubicBezTo>
                <a:cubicBezTo>
                  <a:pt x="8751" y="121"/>
                  <a:pt x="8246" y="290"/>
                  <a:pt x="7727" y="438"/>
                </a:cubicBezTo>
                <a:cubicBezTo>
                  <a:pt x="5030" y="1210"/>
                  <a:pt x="3024" y="3225"/>
                  <a:pt x="1794" y="6394"/>
                </a:cubicBezTo>
                <a:cubicBezTo>
                  <a:pt x="1179" y="7978"/>
                  <a:pt x="1024" y="8894"/>
                  <a:pt x="1040" y="10861"/>
                </a:cubicBezTo>
                <a:cubicBezTo>
                  <a:pt x="1047" y="11792"/>
                  <a:pt x="1064" y="12693"/>
                  <a:pt x="1080" y="12862"/>
                </a:cubicBezTo>
                <a:cubicBezTo>
                  <a:pt x="1106" y="13120"/>
                  <a:pt x="1007" y="13240"/>
                  <a:pt x="456" y="13616"/>
                </a:cubicBezTo>
                <a:lnTo>
                  <a:pt x="0" y="13926"/>
                </a:lnTo>
                <a:cubicBezTo>
                  <a:pt x="124" y="14072"/>
                  <a:pt x="326" y="13878"/>
                  <a:pt x="647" y="13684"/>
                </a:cubicBezTo>
                <a:cubicBezTo>
                  <a:pt x="1133" y="13390"/>
                  <a:pt x="1170" y="13382"/>
                  <a:pt x="1232" y="13589"/>
                </a:cubicBezTo>
                <a:cubicBezTo>
                  <a:pt x="1757" y="15339"/>
                  <a:pt x="2364" y="16676"/>
                  <a:pt x="3138" y="17807"/>
                </a:cubicBezTo>
                <a:lnTo>
                  <a:pt x="3728" y="18676"/>
                </a:lnTo>
                <a:lnTo>
                  <a:pt x="3076" y="19377"/>
                </a:lnTo>
                <a:cubicBezTo>
                  <a:pt x="2716" y="19764"/>
                  <a:pt x="2423" y="20159"/>
                  <a:pt x="2424" y="20253"/>
                </a:cubicBezTo>
                <a:cubicBezTo>
                  <a:pt x="2424" y="20347"/>
                  <a:pt x="2732" y="20074"/>
                  <a:pt x="3110" y="19653"/>
                </a:cubicBezTo>
                <a:cubicBezTo>
                  <a:pt x="3487" y="19231"/>
                  <a:pt x="3843" y="18885"/>
                  <a:pt x="3903" y="18885"/>
                </a:cubicBezTo>
                <a:cubicBezTo>
                  <a:pt x="3964" y="18885"/>
                  <a:pt x="4207" y="19082"/>
                  <a:pt x="4448" y="19316"/>
                </a:cubicBezTo>
                <a:cubicBezTo>
                  <a:pt x="5364" y="20207"/>
                  <a:pt x="7113" y="21134"/>
                  <a:pt x="8250" y="21337"/>
                </a:cubicBezTo>
                <a:cubicBezTo>
                  <a:pt x="8511" y="21384"/>
                  <a:pt x="8753" y="21478"/>
                  <a:pt x="8784" y="21539"/>
                </a:cubicBezTo>
                <a:cubicBezTo>
                  <a:pt x="8796" y="21562"/>
                  <a:pt x="9296" y="21582"/>
                  <a:pt x="9993" y="21600"/>
                </a:cubicBezTo>
                <a:cubicBezTo>
                  <a:pt x="10612" y="21583"/>
                  <a:pt x="11075" y="21561"/>
                  <a:pt x="11112" y="21539"/>
                </a:cubicBezTo>
                <a:cubicBezTo>
                  <a:pt x="11212" y="21479"/>
                  <a:pt x="11718" y="21310"/>
                  <a:pt x="12237" y="21162"/>
                </a:cubicBezTo>
                <a:cubicBezTo>
                  <a:pt x="13797" y="20715"/>
                  <a:pt x="14925" y="19980"/>
                  <a:pt x="16111" y="18642"/>
                </a:cubicBezTo>
                <a:cubicBezTo>
                  <a:pt x="17481" y="17097"/>
                  <a:pt x="18484" y="14938"/>
                  <a:pt x="18799" y="12862"/>
                </a:cubicBezTo>
                <a:cubicBezTo>
                  <a:pt x="19064" y="11112"/>
                  <a:pt x="18908" y="8680"/>
                  <a:pt x="18423" y="7121"/>
                </a:cubicBezTo>
                <a:lnTo>
                  <a:pt x="18254" y="6576"/>
                </a:lnTo>
                <a:lnTo>
                  <a:pt x="19188" y="5430"/>
                </a:lnTo>
                <a:cubicBezTo>
                  <a:pt x="20216" y="4167"/>
                  <a:pt x="20615" y="3525"/>
                  <a:pt x="21291" y="2028"/>
                </a:cubicBezTo>
                <a:cubicBezTo>
                  <a:pt x="21433" y="1715"/>
                  <a:pt x="21529" y="1471"/>
                  <a:pt x="21600" y="1253"/>
                </a:cubicBezTo>
                <a:lnTo>
                  <a:pt x="20717" y="2311"/>
                </a:lnTo>
                <a:cubicBezTo>
                  <a:pt x="19754" y="3459"/>
                  <a:pt x="17983" y="5093"/>
                  <a:pt x="17703" y="5093"/>
                </a:cubicBezTo>
                <a:cubicBezTo>
                  <a:pt x="17633" y="5093"/>
                  <a:pt x="17395" y="4776"/>
                  <a:pt x="17174" y="4393"/>
                </a:cubicBezTo>
                <a:cubicBezTo>
                  <a:pt x="16643" y="3471"/>
                  <a:pt x="15467" y="2184"/>
                  <a:pt x="14582" y="1556"/>
                </a:cubicBezTo>
                <a:cubicBezTo>
                  <a:pt x="13780" y="987"/>
                  <a:pt x="12391" y="371"/>
                  <a:pt x="11635" y="249"/>
                </a:cubicBezTo>
                <a:cubicBezTo>
                  <a:pt x="11360" y="205"/>
                  <a:pt x="11109" y="121"/>
                  <a:pt x="11078" y="61"/>
                </a:cubicBezTo>
                <a:cubicBezTo>
                  <a:pt x="11067" y="39"/>
                  <a:pt x="10644" y="17"/>
                  <a:pt x="1006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7535951" y="4806081"/>
            <a:ext cx="122149" cy="1962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r" defTabSz="342900"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Line"/>
          <p:cNvSpPr/>
          <p:nvPr/>
        </p:nvSpPr>
        <p:spPr>
          <a:xfrm flipH="1" flipV="1">
            <a:off x="7148874" y="1347214"/>
            <a:ext cx="568084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241101"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600"/>
          </a:p>
        </p:txBody>
      </p:sp>
      <p:sp>
        <p:nvSpPr>
          <p:cNvPr id="451" name="Triangle"/>
          <p:cNvSpPr/>
          <p:nvPr/>
        </p:nvSpPr>
        <p:spPr>
          <a:xfrm rot="9547">
            <a:off x="7627305" y="950959"/>
            <a:ext cx="174129" cy="70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529"/>
                </a:lnTo>
                <a:lnTo>
                  <a:pt x="10822" y="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875"/>
          </a:p>
        </p:txBody>
      </p:sp>
      <p:sp>
        <p:nvSpPr>
          <p:cNvPr id="452" name="Line"/>
          <p:cNvSpPr/>
          <p:nvPr/>
        </p:nvSpPr>
        <p:spPr>
          <a:xfrm flipH="1">
            <a:off x="7715726" y="997060"/>
            <a:ext cx="0" cy="348158"/>
          </a:xfrm>
          <a:prstGeom prst="line">
            <a:avLst/>
          </a:prstGeom>
          <a:solidFill>
            <a:srgbClr val="FFFFFF"/>
          </a:solidFill>
          <a:ln w="254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241101"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600"/>
          </a:p>
        </p:txBody>
      </p:sp>
      <p:sp>
        <p:nvSpPr>
          <p:cNvPr id="453" name="Rounded Rectangle"/>
          <p:cNvSpPr/>
          <p:nvPr/>
        </p:nvSpPr>
        <p:spPr>
          <a:xfrm rot="9547">
            <a:off x="1215000" y="1537187"/>
            <a:ext cx="5330988" cy="1122669"/>
          </a:xfrm>
          <a:prstGeom prst="roundRect">
            <a:avLst>
              <a:gd name="adj" fmla="val 9145"/>
            </a:avLst>
          </a:prstGeom>
          <a:solidFill>
            <a:srgbClr val="808785">
              <a:alpha val="1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875"/>
          </a:p>
        </p:txBody>
      </p:sp>
      <p:sp>
        <p:nvSpPr>
          <p:cNvPr id="454" name="Line"/>
          <p:cNvSpPr/>
          <p:nvPr/>
        </p:nvSpPr>
        <p:spPr>
          <a:xfrm flipH="1" flipV="1">
            <a:off x="5719196" y="1876607"/>
            <a:ext cx="672507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241101"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600"/>
          </a:p>
        </p:txBody>
      </p:sp>
      <p:sp>
        <p:nvSpPr>
          <p:cNvPr id="455" name="Line"/>
          <p:cNvSpPr/>
          <p:nvPr/>
        </p:nvSpPr>
        <p:spPr>
          <a:xfrm flipH="1" flipV="1">
            <a:off x="3858426" y="1793937"/>
            <a:ext cx="300435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241101"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600"/>
          </a:p>
        </p:txBody>
      </p:sp>
      <p:sp>
        <p:nvSpPr>
          <p:cNvPr id="456" name="Simplified schedule"/>
          <p:cNvSpPr txBox="1">
            <a:spLocks noGrp="1"/>
          </p:cNvSpPr>
          <p:nvPr>
            <p:ph type="title"/>
          </p:nvPr>
        </p:nvSpPr>
        <p:spPr>
          <a:xfrm>
            <a:off x="1330523" y="133945"/>
            <a:ext cx="6482954" cy="6421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Simplified schedule</a:t>
            </a:r>
          </a:p>
        </p:txBody>
      </p:sp>
      <p:sp>
        <p:nvSpPr>
          <p:cNvPr id="457" name="Observatory"/>
          <p:cNvSpPr txBox="1"/>
          <p:nvPr/>
        </p:nvSpPr>
        <p:spPr>
          <a:xfrm rot="9547">
            <a:off x="5153128" y="2243453"/>
            <a:ext cx="1241927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875"/>
              <a:t>Observatory</a:t>
            </a:r>
          </a:p>
        </p:txBody>
      </p:sp>
      <p:sp>
        <p:nvSpPr>
          <p:cNvPr id="458" name="Rectangle"/>
          <p:cNvSpPr/>
          <p:nvPr/>
        </p:nvSpPr>
        <p:spPr>
          <a:xfrm>
            <a:off x="1262723" y="1661573"/>
            <a:ext cx="4687657" cy="406026"/>
          </a:xfrm>
          <a:prstGeom prst="rect">
            <a:avLst/>
          </a:prstGeom>
          <a:solidFill>
            <a:srgbClr val="76D6FF"/>
          </a:solidFill>
          <a:ln w="508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900"/>
          </a:p>
        </p:txBody>
      </p:sp>
      <p:sp>
        <p:nvSpPr>
          <p:cNvPr id="459" name="k"/>
          <p:cNvSpPr/>
          <p:nvPr/>
        </p:nvSpPr>
        <p:spPr>
          <a:xfrm rot="9547">
            <a:off x="1415412" y="1183804"/>
            <a:ext cx="221010" cy="221010"/>
          </a:xfrm>
          <a:prstGeom prst="ellipse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900"/>
              <a:t>k</a:t>
            </a:r>
          </a:p>
        </p:txBody>
      </p:sp>
      <p:sp>
        <p:nvSpPr>
          <p:cNvPr id="460" name="months of project funded critical path (mission pacing) schedule reserve"/>
          <p:cNvSpPr txBox="1"/>
          <p:nvPr/>
        </p:nvSpPr>
        <p:spPr>
          <a:xfrm rot="9547">
            <a:off x="1725450" y="1206507"/>
            <a:ext cx="3309801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900"/>
              <a:t>months of project funded critical path (mission pacing) schedule reserve</a:t>
            </a:r>
          </a:p>
        </p:txBody>
      </p:sp>
      <p:graphicFrame>
        <p:nvGraphicFramePr>
          <p:cNvPr id="461" name="Table"/>
          <p:cNvGraphicFramePr/>
          <p:nvPr/>
        </p:nvGraphicFramePr>
        <p:xfrm>
          <a:off x="1292760" y="737180"/>
          <a:ext cx="6416565" cy="21975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77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09878">
                <a:tc gridSpan="12"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2020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42424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2021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424242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78"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J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J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J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O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J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2937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"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</a:t>
                      </a:r>
                    </a:p>
                  </a:txBody>
                  <a:tcPr marL="4763" marR="4763" marT="4763" marB="4763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424242"/>
                      </a:solidFill>
                      <a:miter lim="400000"/>
                    </a:lnT>
                    <a:lnB w="12700">
                      <a:solidFill>
                        <a:srgbClr val="212121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2" name="Rounded Rectangle"/>
          <p:cNvSpPr/>
          <p:nvPr/>
        </p:nvSpPr>
        <p:spPr>
          <a:xfrm rot="9547">
            <a:off x="1214787" y="2708573"/>
            <a:ext cx="6459156" cy="765786"/>
          </a:xfrm>
          <a:prstGeom prst="roundRect">
            <a:avLst>
              <a:gd name="adj" fmla="val 13261"/>
            </a:avLst>
          </a:prstGeom>
          <a:solidFill>
            <a:srgbClr val="808785">
              <a:alpha val="13000"/>
            </a:srgb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875"/>
          </a:p>
        </p:txBody>
      </p:sp>
      <p:sp>
        <p:nvSpPr>
          <p:cNvPr id="464" name="Triangle"/>
          <p:cNvSpPr/>
          <p:nvPr/>
        </p:nvSpPr>
        <p:spPr>
          <a:xfrm rot="5400000">
            <a:off x="7340037" y="2919462"/>
            <a:ext cx="363275" cy="300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9AAB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875"/>
          </a:p>
        </p:txBody>
      </p:sp>
      <p:grpSp>
        <p:nvGrpSpPr>
          <p:cNvPr id="477" name="Group"/>
          <p:cNvGrpSpPr/>
          <p:nvPr/>
        </p:nvGrpSpPr>
        <p:grpSpPr>
          <a:xfrm>
            <a:off x="1652885" y="4372926"/>
            <a:ext cx="5405533" cy="697512"/>
            <a:chOff x="-203763" y="-203763"/>
            <a:chExt cx="14414752" cy="1860029"/>
          </a:xfrm>
        </p:grpSpPr>
        <p:pic>
          <p:nvPicPr>
            <p:cNvPr id="465" name="Rectangle" descr="Rectangl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547">
              <a:off x="-201265" y="-183759"/>
              <a:ext cx="14409756" cy="1820020"/>
            </a:xfrm>
            <a:prstGeom prst="rect">
              <a:avLst/>
            </a:prstGeom>
            <a:effectLst/>
          </p:spPr>
        </p:pic>
        <p:grpSp>
          <p:nvGrpSpPr>
            <p:cNvPr id="476" name="Group"/>
            <p:cNvGrpSpPr/>
            <p:nvPr/>
          </p:nvGrpSpPr>
          <p:grpSpPr>
            <a:xfrm>
              <a:off x="423987" y="452568"/>
              <a:ext cx="13159252" cy="547367"/>
              <a:chOff x="0" y="0"/>
              <a:chExt cx="13159250" cy="547366"/>
            </a:xfrm>
          </p:grpSpPr>
          <p:grpSp>
            <p:nvGrpSpPr>
              <p:cNvPr id="469" name="Group"/>
              <p:cNvGrpSpPr/>
              <p:nvPr/>
            </p:nvGrpSpPr>
            <p:grpSpPr>
              <a:xfrm rot="9547">
                <a:off x="740" y="4808"/>
                <a:ext cx="3463412" cy="537750"/>
                <a:chOff x="0" y="0"/>
                <a:chExt cx="3463411" cy="537749"/>
              </a:xfrm>
            </p:grpSpPr>
            <p:sp>
              <p:nvSpPr>
                <p:cNvPr id="467" name="Rectangle"/>
                <p:cNvSpPr/>
                <p:nvPr/>
              </p:nvSpPr>
              <p:spPr>
                <a:xfrm>
                  <a:off x="0" y="0"/>
                  <a:ext cx="571045" cy="537750"/>
                </a:xfrm>
                <a:prstGeom prst="rect">
                  <a:avLst/>
                </a:prstGeom>
                <a:solidFill>
                  <a:srgbClr val="76D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>
                    <a:defRPr sz="5000">
                      <a:solidFill>
                        <a:srgbClr val="FFFFFF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1875"/>
                </a:p>
              </p:txBody>
            </p:sp>
            <p:sp>
              <p:nvSpPr>
                <p:cNvPr id="468" name="Northrop-Grumman"/>
                <p:cNvSpPr txBox="1"/>
                <p:nvPr/>
              </p:nvSpPr>
              <p:spPr>
                <a:xfrm>
                  <a:off x="650449" y="33609"/>
                  <a:ext cx="2812963" cy="4705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>
                    <a:defRPr sz="2400"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lvl1pPr>
                </a:lstStyle>
                <a:p>
                  <a:r>
                    <a:rPr sz="900"/>
                    <a:t>Northrop-Grumman</a:t>
                  </a:r>
                </a:p>
              </p:txBody>
            </p:sp>
          </p:grpSp>
          <p:grpSp>
            <p:nvGrpSpPr>
              <p:cNvPr id="472" name="Group"/>
              <p:cNvGrpSpPr/>
              <p:nvPr/>
            </p:nvGrpSpPr>
            <p:grpSpPr>
              <a:xfrm>
                <a:off x="9660370" y="4016"/>
                <a:ext cx="3498881" cy="539334"/>
                <a:chOff x="0" y="0"/>
                <a:chExt cx="3498879" cy="539333"/>
              </a:xfrm>
            </p:grpSpPr>
            <p:sp>
              <p:nvSpPr>
                <p:cNvPr id="470" name="Rectangle"/>
                <p:cNvSpPr/>
                <p:nvPr/>
              </p:nvSpPr>
              <p:spPr>
                <a:xfrm rot="9547">
                  <a:off x="745" y="791"/>
                  <a:ext cx="571046" cy="537751"/>
                </a:xfrm>
                <a:prstGeom prst="rect">
                  <a:avLst/>
                </a:prstGeom>
                <a:solidFill>
                  <a:srgbClr val="9417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>
                    <a:defRPr sz="5000">
                      <a:solidFill>
                        <a:srgbClr val="FFFFFF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1875"/>
                </a:p>
              </p:txBody>
            </p:sp>
            <p:sp>
              <p:nvSpPr>
                <p:cNvPr id="471" name="Guiana Space Center"/>
                <p:cNvSpPr txBox="1"/>
                <p:nvPr/>
              </p:nvSpPr>
              <p:spPr>
                <a:xfrm rot="9547">
                  <a:off x="652803" y="39369"/>
                  <a:ext cx="2845429" cy="4705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>
                    <a:defRPr sz="2400"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lvl1pPr>
                </a:lstStyle>
                <a:p>
                  <a:r>
                    <a:rPr sz="900"/>
                    <a:t>Guiana Space Center</a:t>
                  </a:r>
                </a:p>
              </p:txBody>
            </p:sp>
          </p:grpSp>
          <p:grpSp>
            <p:nvGrpSpPr>
              <p:cNvPr id="475" name="Group"/>
              <p:cNvGrpSpPr/>
              <p:nvPr/>
            </p:nvGrpSpPr>
            <p:grpSpPr>
              <a:xfrm>
                <a:off x="4003862" y="778"/>
                <a:ext cx="5134532" cy="545810"/>
                <a:chOff x="0" y="0"/>
                <a:chExt cx="5134531" cy="545808"/>
              </a:xfrm>
            </p:grpSpPr>
            <p:sp>
              <p:nvSpPr>
                <p:cNvPr id="473" name="Rectangle"/>
                <p:cNvSpPr/>
                <p:nvPr/>
              </p:nvSpPr>
              <p:spPr>
                <a:xfrm rot="9547">
                  <a:off x="745" y="791"/>
                  <a:ext cx="571046" cy="537751"/>
                </a:xfrm>
                <a:prstGeom prst="rect">
                  <a:avLst/>
                </a:prstGeom>
                <a:solidFill>
                  <a:srgbClr val="78AAB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>
                    <a:defRPr sz="5000">
                      <a:solidFill>
                        <a:srgbClr val="FFFFFF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  <a:endParaRPr sz="1875"/>
                </a:p>
              </p:txBody>
            </p:sp>
            <p:sp>
              <p:nvSpPr>
                <p:cNvPr id="474" name="Space Telescope Science Institute"/>
                <p:cNvSpPr txBox="1"/>
                <p:nvPr/>
              </p:nvSpPr>
              <p:spPr>
                <a:xfrm rot="9547">
                  <a:off x="610326" y="14565"/>
                  <a:ext cx="4523486" cy="5249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>
                    <a:defRPr sz="2400"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lvl1pPr>
                </a:lstStyle>
                <a:p>
                  <a:r>
                    <a:rPr sz="900"/>
                    <a:t>Space Telescope Science Institute</a:t>
                  </a:r>
                </a:p>
              </p:txBody>
            </p:sp>
          </p:grpSp>
        </p:grpSp>
      </p:grpSp>
      <p:sp>
        <p:nvSpPr>
          <p:cNvPr id="478" name="1"/>
          <p:cNvSpPr/>
          <p:nvPr/>
        </p:nvSpPr>
        <p:spPr>
          <a:xfrm>
            <a:off x="7406576" y="1226663"/>
            <a:ext cx="227708" cy="227708"/>
          </a:xfrm>
          <a:prstGeom prst="ellipse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>
              <a:defRPr sz="1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675"/>
              <a:t>1</a:t>
            </a:r>
          </a:p>
        </p:txBody>
      </p:sp>
      <p:sp>
        <p:nvSpPr>
          <p:cNvPr id="479" name="Line"/>
          <p:cNvSpPr/>
          <p:nvPr/>
        </p:nvSpPr>
        <p:spPr>
          <a:xfrm flipH="1">
            <a:off x="6384808" y="1515185"/>
            <a:ext cx="0" cy="368119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l" defTabSz="241101"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600"/>
          </a:p>
        </p:txBody>
      </p:sp>
      <p:sp>
        <p:nvSpPr>
          <p:cNvPr id="480" name="Shipping…"/>
          <p:cNvSpPr txBox="1"/>
          <p:nvPr/>
        </p:nvSpPr>
        <p:spPr>
          <a:xfrm>
            <a:off x="5463260" y="1692576"/>
            <a:ext cx="568084" cy="30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>
              <a:defRPr sz="2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800" dirty="0"/>
              <a:t>Shipping</a:t>
            </a:r>
          </a:p>
          <a:p>
            <a:pPr>
              <a:defRPr sz="2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800" dirty="0"/>
              <a:t>Prep</a:t>
            </a:r>
          </a:p>
        </p:txBody>
      </p:sp>
      <p:sp>
        <p:nvSpPr>
          <p:cNvPr id="481" name="Rectangle"/>
          <p:cNvSpPr/>
          <p:nvPr/>
        </p:nvSpPr>
        <p:spPr>
          <a:xfrm rot="9547">
            <a:off x="6375720" y="1164922"/>
            <a:ext cx="960043" cy="365372"/>
          </a:xfrm>
          <a:prstGeom prst="rect">
            <a:avLst/>
          </a:prstGeom>
          <a:solidFill>
            <a:srgbClr val="941C51"/>
          </a:solidFill>
          <a:ln w="254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5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875"/>
          </a:p>
        </p:txBody>
      </p:sp>
      <p:sp>
        <p:nvSpPr>
          <p:cNvPr id="482" name="Deployment &amp; Stow"/>
          <p:cNvSpPr txBox="1"/>
          <p:nvPr/>
        </p:nvSpPr>
        <p:spPr>
          <a:xfrm>
            <a:off x="3860524" y="1710612"/>
            <a:ext cx="990256" cy="3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800" dirty="0"/>
              <a:t>Deployment &amp;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sz="800" dirty="0" smtClean="0"/>
              <a:t>Stow</a:t>
            </a:r>
            <a:endParaRPr sz="800" dirty="0"/>
          </a:p>
        </p:txBody>
      </p:sp>
      <p:sp>
        <p:nvSpPr>
          <p:cNvPr id="483" name="Vibe &amp;  Acoustics Tests"/>
          <p:cNvSpPr txBox="1"/>
          <p:nvPr/>
        </p:nvSpPr>
        <p:spPr>
          <a:xfrm>
            <a:off x="2929074" y="1710611"/>
            <a:ext cx="775454" cy="3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800" dirty="0"/>
              <a:t>Vibe &amp; </a:t>
            </a:r>
            <a:br>
              <a:rPr sz="800" dirty="0"/>
            </a:br>
            <a:r>
              <a:rPr sz="800" dirty="0"/>
              <a:t>Acoustics Tests</a:t>
            </a:r>
          </a:p>
        </p:txBody>
      </p:sp>
      <p:sp>
        <p:nvSpPr>
          <p:cNvPr id="484" name="1"/>
          <p:cNvSpPr/>
          <p:nvPr/>
        </p:nvSpPr>
        <p:spPr>
          <a:xfrm>
            <a:off x="6094327" y="1756055"/>
            <a:ext cx="227708" cy="227708"/>
          </a:xfrm>
          <a:prstGeom prst="ellipse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>
              <a:defRPr sz="1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675"/>
              <a:t>1</a:t>
            </a:r>
          </a:p>
        </p:txBody>
      </p:sp>
      <p:sp>
        <p:nvSpPr>
          <p:cNvPr id="485" name="TWTA, CTP Repair  &amp; System Test"/>
          <p:cNvSpPr txBox="1"/>
          <p:nvPr/>
        </p:nvSpPr>
        <p:spPr>
          <a:xfrm>
            <a:off x="1331203" y="1710611"/>
            <a:ext cx="967813" cy="3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800" dirty="0"/>
              <a:t>TWTA, CTP Repair </a:t>
            </a:r>
            <a:br>
              <a:rPr sz="800" dirty="0"/>
            </a:br>
            <a:r>
              <a:rPr sz="800" dirty="0"/>
              <a:t>&amp; System Test </a:t>
            </a:r>
          </a:p>
        </p:txBody>
      </p:sp>
      <p:grpSp>
        <p:nvGrpSpPr>
          <p:cNvPr id="488" name="Group"/>
          <p:cNvGrpSpPr/>
          <p:nvPr/>
        </p:nvGrpSpPr>
        <p:grpSpPr>
          <a:xfrm>
            <a:off x="1214489" y="3523682"/>
            <a:ext cx="6465426" cy="756264"/>
            <a:chOff x="2767" y="23936"/>
            <a:chExt cx="17241133" cy="2016703"/>
          </a:xfrm>
        </p:grpSpPr>
        <p:sp>
          <p:nvSpPr>
            <p:cNvPr id="486" name="Rounded Rectangle"/>
            <p:cNvSpPr/>
            <p:nvPr/>
          </p:nvSpPr>
          <p:spPr>
            <a:xfrm rot="9547">
              <a:off x="2767" y="23936"/>
              <a:ext cx="17241133" cy="2016703"/>
            </a:xfrm>
            <a:prstGeom prst="roundRect">
              <a:avLst>
                <a:gd name="adj" fmla="val 13576"/>
              </a:avLst>
            </a:prstGeom>
            <a:solidFill>
              <a:srgbClr val="808785">
                <a:alpha val="1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50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  <a:endParaRPr sz="1875"/>
            </a:p>
          </p:txBody>
        </p:sp>
        <p:sp>
          <p:nvSpPr>
            <p:cNvPr id="487" name="Science"/>
            <p:cNvSpPr txBox="1"/>
            <p:nvPr/>
          </p:nvSpPr>
          <p:spPr>
            <a:xfrm rot="9547">
              <a:off x="14770319" y="1092695"/>
              <a:ext cx="2033680" cy="913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50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1875"/>
                <a:t>Science</a:t>
              </a:r>
            </a:p>
          </p:txBody>
        </p:sp>
      </p:grpSp>
      <p:grpSp>
        <p:nvGrpSpPr>
          <p:cNvPr id="491" name="Group"/>
          <p:cNvGrpSpPr/>
          <p:nvPr/>
        </p:nvGrpSpPr>
        <p:grpSpPr>
          <a:xfrm>
            <a:off x="1550422" y="3599119"/>
            <a:ext cx="643682" cy="970719"/>
            <a:chOff x="695498" y="0"/>
            <a:chExt cx="1716484" cy="2588581"/>
          </a:xfrm>
        </p:grpSpPr>
        <p:sp>
          <p:nvSpPr>
            <p:cNvPr id="489" name="Cy1"/>
            <p:cNvSpPr/>
            <p:nvPr/>
          </p:nvSpPr>
          <p:spPr>
            <a:xfrm>
              <a:off x="695498" y="0"/>
              <a:ext cx="892970" cy="89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8AA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1800">
                  <a:solidFill>
                    <a:srgbClr val="21212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675"/>
                <a:t>Cy1</a:t>
              </a:r>
            </a:p>
          </p:txBody>
        </p:sp>
        <p:sp>
          <p:nvSpPr>
            <p:cNvPr id="490" name="GO Proposal Call"/>
            <p:cNvSpPr/>
            <p:nvPr/>
          </p:nvSpPr>
          <p:spPr>
            <a:xfrm>
              <a:off x="1141983" y="131858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24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900"/>
                <a:t>GO Proposal Call</a:t>
              </a:r>
            </a:p>
          </p:txBody>
        </p:sp>
      </p:grpSp>
      <p:grpSp>
        <p:nvGrpSpPr>
          <p:cNvPr id="494" name="Group"/>
          <p:cNvGrpSpPr/>
          <p:nvPr/>
        </p:nvGrpSpPr>
        <p:grpSpPr>
          <a:xfrm>
            <a:off x="2856349" y="3598981"/>
            <a:ext cx="643682" cy="970996"/>
            <a:chOff x="784497" y="0"/>
            <a:chExt cx="1716484" cy="2589322"/>
          </a:xfrm>
        </p:grpSpPr>
        <p:sp>
          <p:nvSpPr>
            <p:cNvPr id="492" name="Cy1"/>
            <p:cNvSpPr/>
            <p:nvPr/>
          </p:nvSpPr>
          <p:spPr>
            <a:xfrm>
              <a:off x="784497" y="0"/>
              <a:ext cx="892970" cy="89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8AA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1800">
                  <a:solidFill>
                    <a:srgbClr val="21212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675"/>
                <a:t>Cy1</a:t>
              </a:r>
            </a:p>
          </p:txBody>
        </p:sp>
        <p:sp>
          <p:nvSpPr>
            <p:cNvPr id="493" name="GO Proposals Due"/>
            <p:cNvSpPr/>
            <p:nvPr/>
          </p:nvSpPr>
          <p:spPr>
            <a:xfrm>
              <a:off x="1230982" y="13193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24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900"/>
                <a:t>GO Proposals Due</a:t>
              </a:r>
            </a:p>
          </p:txBody>
        </p:sp>
      </p:grpSp>
      <p:grpSp>
        <p:nvGrpSpPr>
          <p:cNvPr id="497" name="Group"/>
          <p:cNvGrpSpPr/>
          <p:nvPr/>
        </p:nvGrpSpPr>
        <p:grpSpPr>
          <a:xfrm>
            <a:off x="4081642" y="3598980"/>
            <a:ext cx="334864" cy="591047"/>
            <a:chOff x="0" y="0"/>
            <a:chExt cx="892969" cy="1576121"/>
          </a:xfrm>
        </p:grpSpPr>
        <p:sp>
          <p:nvSpPr>
            <p:cNvPr id="495" name="Cy1"/>
            <p:cNvSpPr/>
            <p:nvPr/>
          </p:nvSpPr>
          <p:spPr>
            <a:xfrm>
              <a:off x="0" y="0"/>
              <a:ext cx="892969" cy="89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8AA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1800">
                  <a:solidFill>
                    <a:srgbClr val="21212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675"/>
                <a:t>Cy1</a:t>
              </a:r>
            </a:p>
          </p:txBody>
        </p:sp>
        <p:sp>
          <p:nvSpPr>
            <p:cNvPr id="496" name="TAC"/>
            <p:cNvSpPr txBox="1"/>
            <p:nvPr/>
          </p:nvSpPr>
          <p:spPr>
            <a:xfrm>
              <a:off x="79395" y="1062520"/>
              <a:ext cx="734177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24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r>
                <a:rPr sz="900"/>
                <a:t>TAC</a:t>
              </a:r>
            </a:p>
          </p:txBody>
        </p:sp>
      </p:grpSp>
      <p:sp>
        <p:nvSpPr>
          <p:cNvPr id="498" name="Line"/>
          <p:cNvSpPr/>
          <p:nvPr/>
        </p:nvSpPr>
        <p:spPr>
          <a:xfrm flipV="1">
            <a:off x="4156770" y="2088141"/>
            <a:ext cx="0" cy="967219"/>
          </a:xfrm>
          <a:prstGeom prst="line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5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875"/>
          </a:p>
        </p:txBody>
      </p:sp>
      <p:sp>
        <p:nvSpPr>
          <p:cNvPr id="499" name="Development, Testing, Release"/>
          <p:cNvSpPr/>
          <p:nvPr/>
        </p:nvSpPr>
        <p:spPr>
          <a:xfrm rot="9547">
            <a:off x="1239705" y="2925688"/>
            <a:ext cx="6178148" cy="274589"/>
          </a:xfrm>
          <a:prstGeom prst="rect">
            <a:avLst/>
          </a:prstGeom>
          <a:solidFill>
            <a:srgbClr val="78AAB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900"/>
              <a:t>Development, Testing, Release</a:t>
            </a:r>
          </a:p>
        </p:txBody>
      </p:sp>
      <p:sp>
        <p:nvSpPr>
          <p:cNvPr id="500" name="Ground System Freeze"/>
          <p:cNvSpPr txBox="1"/>
          <p:nvPr/>
        </p:nvSpPr>
        <p:spPr>
          <a:xfrm>
            <a:off x="4145196" y="2725313"/>
            <a:ext cx="1054526" cy="18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825"/>
              <a:t>Ground System Freeze</a:t>
            </a:r>
          </a:p>
        </p:txBody>
      </p:sp>
      <p:sp>
        <p:nvSpPr>
          <p:cNvPr id="501" name="Final System  Test"/>
          <p:cNvSpPr txBox="1"/>
          <p:nvPr/>
        </p:nvSpPr>
        <p:spPr>
          <a:xfrm>
            <a:off x="4902859" y="1709818"/>
            <a:ext cx="677670" cy="3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800" dirty="0"/>
              <a:t>Final System </a:t>
            </a:r>
            <a:br>
              <a:rPr sz="800" dirty="0"/>
            </a:br>
            <a:r>
              <a:rPr sz="800" dirty="0"/>
              <a:t>Test</a:t>
            </a:r>
          </a:p>
        </p:txBody>
      </p:sp>
      <p:sp>
        <p:nvSpPr>
          <p:cNvPr id="502" name="Launch Processing"/>
          <p:cNvSpPr txBox="1"/>
          <p:nvPr/>
        </p:nvSpPr>
        <p:spPr>
          <a:xfrm>
            <a:off x="6416719" y="1250914"/>
            <a:ext cx="878045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400">
                <a:solidFill>
                  <a:srgbClr val="EBEBE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900"/>
              <a:t>Launch Processing</a:t>
            </a:r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3" y="4889003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63" name="Ground System"/>
          <p:cNvSpPr txBox="1"/>
          <p:nvPr/>
        </p:nvSpPr>
        <p:spPr>
          <a:xfrm rot="9547">
            <a:off x="5729634" y="3146560"/>
            <a:ext cx="1613427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875" dirty="0"/>
              <a:t>Ground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Target Classes</a:t>
            </a:r>
          </a:p>
        </p:txBody>
      </p:sp>
      <p:sp>
        <p:nvSpPr>
          <p:cNvPr id="506" name="Content Placeholder 7"/>
          <p:cNvSpPr txBox="1">
            <a:spLocks noGrp="1"/>
          </p:cNvSpPr>
          <p:nvPr>
            <p:ph type="body" sz="half" idx="1"/>
          </p:nvPr>
        </p:nvSpPr>
        <p:spPr>
          <a:xfrm>
            <a:off x="4254934" y="1386334"/>
            <a:ext cx="4438654" cy="308074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defRPr sz="5800"/>
            </a:pPr>
            <a:r>
              <a:t>133 Programs for ERS and GTO in Cycle 1</a:t>
            </a:r>
          </a:p>
          <a:p>
            <a:pPr>
              <a:defRPr sz="5800"/>
            </a:pPr>
            <a:r>
              <a:t>These programs occupy ~50% of the Cycle 1 time</a:t>
            </a:r>
          </a:p>
          <a:p>
            <a:pPr>
              <a:defRPr sz="5800"/>
            </a:pPr>
            <a:r>
              <a:t>General Observer (GO) time will be allocated through a proposal call to be released 23-January</a:t>
            </a:r>
          </a:p>
        </p:txBody>
      </p:sp>
      <p:pic>
        <p:nvPicPr>
          <p:cNvPr id="507" name="Picture 5" descr="Picture 5"/>
          <p:cNvPicPr>
            <a:picLocks noChangeAspect="1"/>
          </p:cNvPicPr>
          <p:nvPr/>
        </p:nvPicPr>
        <p:blipFill>
          <a:blip r:embed="rId2"/>
          <a:srcRect t="635" b="456"/>
          <a:stretch>
            <a:fillRect/>
          </a:stretch>
        </p:blipFill>
        <p:spPr>
          <a:xfrm>
            <a:off x="323534" y="1192484"/>
            <a:ext cx="3810692" cy="3474752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3" y="4889003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Footer Placeholder 3"/>
          <p:cNvSpPr txBox="1"/>
          <p:nvPr/>
        </p:nvSpPr>
        <p:spPr>
          <a:xfrm>
            <a:off x="3440430" y="4820988"/>
            <a:ext cx="2263140" cy="17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7" tIns="25717" rIns="25717" bIns="25717" anchor="ctr">
            <a:spAutoFit/>
          </a:bodyPr>
          <a:lstStyle>
            <a:lvl1pPr defTabSz="1828800">
              <a:defRPr sz="2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sz="825"/>
              <a:t>National Aeronautics and Space Administration</a:t>
            </a:r>
          </a:p>
        </p:txBody>
      </p:sp>
      <p:sp>
        <p:nvSpPr>
          <p:cNvPr id="5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Early “Famous” Targets</a:t>
            </a:r>
          </a:p>
        </p:txBody>
      </p:sp>
      <p:sp>
        <p:nvSpPr>
          <p:cNvPr id="5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330523" y="1681014"/>
            <a:ext cx="6482954" cy="288223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147026" indent="-147026" defTabSz="289590">
              <a:spcBef>
                <a:spcPts val="1875"/>
              </a:spcBef>
              <a:defRPr sz="4888"/>
            </a:pPr>
            <a:r>
              <a:t>Deep Fields: GOODS North and South</a:t>
            </a:r>
          </a:p>
          <a:p>
            <a:pPr marL="147026" indent="-147026" defTabSz="289590">
              <a:spcBef>
                <a:spcPts val="1875"/>
              </a:spcBef>
              <a:defRPr sz="4888"/>
            </a:pPr>
            <a:r>
              <a:t>Galaxies: Cen A, NGC 6240, Arp 220, Mrk 231, NGC 1068, NGC 4151, Andromeda dwarf galaxies</a:t>
            </a:r>
          </a:p>
          <a:p>
            <a:pPr marL="147026" indent="-147026" defTabSz="289590">
              <a:spcBef>
                <a:spcPts val="1875"/>
              </a:spcBef>
              <a:defRPr sz="4888"/>
            </a:pPr>
            <a:r>
              <a:t>Stars: SN 1987a, Galactic Center stars, HH212</a:t>
            </a:r>
          </a:p>
          <a:p>
            <a:pPr marL="147026" indent="-147026" defTabSz="289590">
              <a:spcBef>
                <a:spcPts val="1875"/>
              </a:spcBef>
              <a:defRPr sz="4888"/>
            </a:pPr>
            <a:r>
              <a:t>Exoplanets: WASP 79b, 43b, TRAPPIST 1b, e</a:t>
            </a:r>
          </a:p>
          <a:p>
            <a:pPr marL="147026" indent="-147026" defTabSz="289590">
              <a:spcBef>
                <a:spcPts val="1875"/>
              </a:spcBef>
              <a:defRPr sz="4888"/>
            </a:pPr>
            <a:r>
              <a:t>Solar System: Jupiter, Saturn &amp; Titan, Uranus, Neptune, Kuiper Belt Objects</a:t>
            </a:r>
          </a:p>
        </p:txBody>
      </p:sp>
      <p:sp>
        <p:nvSpPr>
          <p:cNvPr id="51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4" y="4889003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151"/>
          <p:cNvSpPr txBox="1">
            <a:spLocks noGrp="1"/>
          </p:cNvSpPr>
          <p:nvPr>
            <p:ph type="title"/>
          </p:nvPr>
        </p:nvSpPr>
        <p:spPr>
          <a:xfrm>
            <a:off x="1330523" y="133945"/>
            <a:ext cx="6482954" cy="977801"/>
          </a:xfrm>
          <a:prstGeom prst="rect">
            <a:avLst/>
          </a:prstGeom>
        </p:spPr>
        <p:txBody>
          <a:bodyPr/>
          <a:lstStyle/>
          <a:p>
            <a:r>
              <a:t>Programmatics</a:t>
            </a:r>
          </a:p>
        </p:txBody>
      </p:sp>
      <p:sp>
        <p:nvSpPr>
          <p:cNvPr id="516" name="Shape 153"/>
          <p:cNvSpPr txBox="1">
            <a:spLocks noGrp="1"/>
          </p:cNvSpPr>
          <p:nvPr>
            <p:ph type="body" idx="1"/>
          </p:nvPr>
        </p:nvSpPr>
        <p:spPr>
          <a:xfrm>
            <a:off x="537181" y="1022359"/>
            <a:ext cx="8013495" cy="309878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158750" indent="-158750">
              <a:defRPr sz="5800"/>
            </a:pPr>
            <a:r>
              <a:t>Congress has funded Webb at the requested level for FY2020.</a:t>
            </a:r>
          </a:p>
          <a:p>
            <a:pPr marL="158750" indent="-158750">
              <a:defRPr sz="5800"/>
            </a:pPr>
            <a:r>
              <a:t>2019 Government Accountability Office (GAO) annual audit report noted significant progress and remaining schedule challenges, but contained no recommendations.</a:t>
            </a:r>
          </a:p>
          <a:p>
            <a:pPr marL="158750" indent="-158750">
              <a:defRPr sz="5800"/>
            </a:pPr>
            <a:r>
              <a:t>2020 Major Reviews: Observatory-level Pre-environmental, Cy1 TAC, Pre-ship, Operational Readiness</a:t>
            </a:r>
          </a:p>
        </p:txBody>
      </p:sp>
      <p:sp>
        <p:nvSpPr>
          <p:cNvPr id="517" name="Shape 152"/>
          <p:cNvSpPr txBox="1">
            <a:spLocks noGrp="1"/>
          </p:cNvSpPr>
          <p:nvPr>
            <p:ph type="sldNum" sz="quarter" idx="4294967295"/>
          </p:nvPr>
        </p:nvSpPr>
        <p:spPr>
          <a:xfrm>
            <a:off x="4467663" y="4889003"/>
            <a:ext cx="201977" cy="2827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016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614</Words>
  <Application>Microsoft Office PowerPoint</Application>
  <PresentationFormat>On-screen Show (16:9)</PresentationFormat>
  <Paragraphs>159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Corbel</vt:lpstr>
      <vt:lpstr>Gill Sans</vt:lpstr>
      <vt:lpstr>Gill Sans Light</vt:lpstr>
      <vt:lpstr>Helvetica</vt:lpstr>
      <vt:lpstr>Helvetica Light</vt:lpstr>
      <vt:lpstr>Helvetica Neue</vt:lpstr>
      <vt:lpstr>Times New Roman</vt:lpstr>
      <vt:lpstr>Gradient</vt:lpstr>
      <vt:lpstr>James Webb  Space Telescope Town Hall  </vt:lpstr>
      <vt:lpstr>2019 Recap</vt:lpstr>
      <vt:lpstr>WEBB OVERVIEW</vt:lpstr>
      <vt:lpstr>Remaining I&amp;T Stages</vt:lpstr>
      <vt:lpstr>Remaining I&amp;T Activities</vt:lpstr>
      <vt:lpstr>Simplified schedule</vt:lpstr>
      <vt:lpstr>Early Target Classes</vt:lpstr>
      <vt:lpstr>Some Early “Famous” Targets</vt:lpstr>
      <vt:lpstr>Programmatics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Webb  Space Telescope Town Hall</dc:title>
  <dc:creator>Vonessa Schulze</dc:creator>
  <cp:lastModifiedBy>Vonessa Schulze</cp:lastModifiedBy>
  <cp:revision>4</cp:revision>
  <cp:lastPrinted>2020-01-04T20:13:19Z</cp:lastPrinted>
  <dcterms:modified xsi:type="dcterms:W3CDTF">2020-01-16T21:03:46Z</dcterms:modified>
</cp:coreProperties>
</file>